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630" r:id="rId2"/>
    <p:sldId id="530" r:id="rId3"/>
    <p:sldId id="444" r:id="rId4"/>
    <p:sldId id="532" r:id="rId5"/>
    <p:sldId id="559" r:id="rId6"/>
    <p:sldId id="626" r:id="rId7"/>
    <p:sldId id="622" r:id="rId8"/>
    <p:sldId id="612" r:id="rId9"/>
    <p:sldId id="483" r:id="rId10"/>
    <p:sldId id="613" r:id="rId11"/>
    <p:sldId id="625" r:id="rId12"/>
    <p:sldId id="643" r:id="rId13"/>
    <p:sldId id="648" r:id="rId14"/>
    <p:sldId id="640" r:id="rId15"/>
    <p:sldId id="650" r:id="rId16"/>
    <p:sldId id="647" r:id="rId17"/>
    <p:sldId id="649" r:id="rId18"/>
    <p:sldId id="644" r:id="rId19"/>
    <p:sldId id="592" r:id="rId20"/>
    <p:sldId id="608" r:id="rId21"/>
    <p:sldId id="634" r:id="rId22"/>
    <p:sldId id="633" r:id="rId23"/>
    <p:sldId id="645" r:id="rId24"/>
    <p:sldId id="620" r:id="rId25"/>
    <p:sldId id="628" r:id="rId26"/>
    <p:sldId id="585" r:id="rId27"/>
    <p:sldId id="632" r:id="rId28"/>
    <p:sldId id="646" r:id="rId29"/>
    <p:sldId id="631" r:id="rId30"/>
    <p:sldId id="264" r:id="rId31"/>
    <p:sldId id="276" r:id="rId32"/>
    <p:sldId id="267"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C5"/>
    <a:srgbClr val="FF6C66"/>
    <a:srgbClr val="00BFC4"/>
    <a:srgbClr val="F9766D"/>
    <a:srgbClr val="FF857F"/>
    <a:srgbClr val="01C2C6"/>
    <a:srgbClr val="32CCD0"/>
    <a:srgbClr val="4472C4"/>
    <a:srgbClr val="06BFC4"/>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83456" autoAdjust="0"/>
  </p:normalViewPr>
  <p:slideViewPr>
    <p:cSldViewPr snapToGrid="0" showGuides="1">
      <p:cViewPr varScale="1">
        <p:scale>
          <a:sx n="139" d="100"/>
          <a:sy n="139" d="100"/>
        </p:scale>
        <p:origin x="148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2/27/25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CCF6-BA27-6576-14F3-8A8B0C854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79702-9292-0E7F-51EF-3D384D6F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6A760-8D42-29FC-BAA3-C58E8D89B5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55B08-A1A6-EEC4-EFC6-1C66A2A426F0}"/>
              </a:ext>
            </a:extLst>
          </p:cNvPr>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380695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449-9B51-FB58-2BBE-645BC723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A41FE-F0F0-833E-91E5-42F58DC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E4C4-B4DF-12AA-0B40-DCD363A88A72}"/>
              </a:ext>
            </a:extLst>
          </p:cNvPr>
          <p:cNvSpPr>
            <a:spLocks noGrp="1"/>
          </p:cNvSpPr>
          <p:nvPr>
            <p:ph type="body" idx="1"/>
          </p:nvPr>
        </p:nvSpPr>
        <p:spPr/>
        <p:txBody>
          <a:bodyPr/>
          <a:lstStyle/>
          <a:p>
            <a:pPr lvl="1"/>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487A56F-36EF-8464-1D43-44D213ED993B}"/>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76095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518AC-D3A3-823C-D301-8CBAA7F0B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D1CC84-3D37-DB77-FC67-0EA630BA6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87203-B15D-194A-4953-68EBF56749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8C6DC0E7-6673-AD0D-A22D-974FC0BF4D2F}"/>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377710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7D27-2E91-F9E1-FE10-D833905BD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6AC96-39F7-2CE1-7A39-9B4C79929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E6975-5424-0260-17F8-5E6DD1B451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FF0000"/>
                </a:solidFill>
              </a:rPr>
              <a:t>Transform necessary as many subsequent steps assume data is normal, also reduces unequal variance/skewness</a:t>
            </a:r>
          </a:p>
          <a:p>
            <a:endParaRPr lang="en-US" sz="2800" b="0" dirty="0">
              <a:solidFill>
                <a:srgbClr val="CCCCCC"/>
              </a:solidFill>
              <a:effectLst/>
              <a:latin typeface="Menlo" panose="020B0609030804020204" pitchFamily="49" charset="0"/>
            </a:endParaRPr>
          </a:p>
          <a:p>
            <a:r>
              <a:rPr lang="en-US" sz="2800" b="0" dirty="0">
                <a:solidFill>
                  <a:srgbClr val="CCCCCC"/>
                </a:solidFill>
                <a:effectLst/>
                <a:latin typeface="Menlo" panose="020B0609030804020204" pitchFamily="49" charset="0"/>
              </a:rPr>
              <a:t>Logit transforms 0-1 to –inf, inf to normalize data, basically log of odds ratio i.e. if </a:t>
            </a:r>
            <a:r>
              <a:rPr lang="en-US" sz="2800" b="0" dirty="0" err="1">
                <a:solidFill>
                  <a:srgbClr val="CCCCCC"/>
                </a:solidFill>
                <a:effectLst/>
                <a:latin typeface="Menlo" panose="020B0609030804020204" pitchFamily="49" charset="0"/>
              </a:rPr>
              <a:t>freq</a:t>
            </a:r>
            <a:r>
              <a:rPr lang="en-US" sz="2800" b="0" dirty="0">
                <a:solidFill>
                  <a:srgbClr val="CCCCCC"/>
                </a:solidFill>
                <a:effectLst/>
                <a:latin typeface="Menlo" panose="020B0609030804020204" pitchFamily="49" charset="0"/>
              </a:rPr>
              <a:t> is p then logit(p) = log2(p / (1-p)), also scaling to have mean of 0 and SD of 1</a:t>
            </a:r>
            <a:endParaRPr lang="en-US" sz="2800" b="1" i="0" u="none" strike="noStrike"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i="0" u="none" strike="noStrike"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u="none" strike="noStrike" dirty="0">
                <a:solidFill>
                  <a:srgbClr val="000000"/>
                </a:solidFill>
                <a:effectLst/>
              </a:rPr>
              <a:t>PVCA</a:t>
            </a:r>
            <a:r>
              <a:rPr lang="en-US" sz="2800" b="0" i="0" u="none" strike="noStrike" dirty="0">
                <a:solidFill>
                  <a:srgbClr val="000000"/>
                </a:solidFill>
                <a:effectLst/>
                <a:latin typeface="-webkit-standard"/>
              </a:rPr>
              <a:t> (Principal Variance Component Analysis)</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C35A2DD6-8F4D-6297-4678-722DE0B28D4F}"/>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22968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244C-1DBC-0455-6FCC-33A2F79B06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A8CF7-E1D2-6966-DBFE-1BDFE7608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E5A689-D004-1A8B-FBA9-496394C9A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222222"/>
                </a:solidFill>
                <a:effectLst/>
                <a:latin typeface="-apple-system"/>
              </a:rPr>
              <a:t>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also see this for skin </a:t>
            </a:r>
            <a:r>
              <a:rPr lang="en-US" sz="2800" dirty="0" err="1"/>
              <a:t>irAE</a:t>
            </a:r>
            <a:r>
              <a:rPr lang="en-US" sz="2800" dirty="0"/>
              <a:t> vs. no skin </a:t>
            </a:r>
            <a:r>
              <a:rPr lang="en-US" sz="2800" dirty="0" err="1"/>
              <a:t>irAE</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Did an ANOVA for +/- interaction term and </a:t>
            </a:r>
            <a:r>
              <a:rPr lang="en-US" sz="2800" dirty="0" err="1"/>
              <a:t>padj</a:t>
            </a:r>
            <a:r>
              <a:rPr lang="en-US" sz="2800" dirty="0"/>
              <a:t> was &lt; 0.1 for </a:t>
            </a:r>
            <a:r>
              <a:rPr lang="en-US" sz="2800" dirty="0" err="1"/>
              <a:t>Bcells</a:t>
            </a:r>
            <a:r>
              <a:rPr lang="en-US" sz="2800" dirty="0"/>
              <a:t> of </a:t>
            </a:r>
            <a:r>
              <a:rPr lang="en-US" sz="2800" dirty="0" err="1"/>
              <a:t>nonGrans</a:t>
            </a:r>
            <a:r>
              <a:rPr lang="en-US" sz="2800" dirty="0"/>
              <a:t> (combined </a:t>
            </a:r>
            <a:r>
              <a:rPr lang="en-US" sz="2800" dirty="0" err="1"/>
              <a:t>irAE</a:t>
            </a:r>
            <a:r>
              <a:rPr lang="en-US" sz="2800" dirty="0"/>
              <a:t>, </a:t>
            </a:r>
            <a:r>
              <a:rPr lang="en-US" sz="2800" dirty="0" err="1"/>
              <a:t>padj</a:t>
            </a:r>
            <a:r>
              <a:rPr lang="en-US" sz="2800" dirty="0"/>
              <a:t> &lt; 0.15 for skin </a:t>
            </a:r>
            <a:r>
              <a:rPr lang="en-US" sz="2800" dirty="0" err="1"/>
              <a:t>irAE</a:t>
            </a:r>
            <a:r>
              <a:rPr lang="en-US" sz="2800" dirty="0"/>
              <a:t>), so interaction model ~better there so that’s good that I’m using it</a:t>
            </a:r>
          </a:p>
        </p:txBody>
      </p:sp>
      <p:sp>
        <p:nvSpPr>
          <p:cNvPr id="4" name="Slide Number Placeholder 3">
            <a:extLst>
              <a:ext uri="{FF2B5EF4-FFF2-40B4-BE49-F238E27FC236}">
                <a16:creationId xmlns:a16="http://schemas.microsoft.com/office/drawing/2014/main" id="{A9C9A3B3-E5BC-2260-8751-626DA20A68A0}"/>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7176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E9A2-82D9-BA15-9AE5-2F6F7CB38B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9AB54-2FAB-32D8-3D46-7343A9A43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E5340-E1F5-68C7-7B1E-2746950E02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222222"/>
                </a:solidFill>
                <a:effectLst/>
                <a:latin typeface="-apple-system"/>
              </a:rPr>
              <a:t>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Did an ANOVA for +/- interaction term and </a:t>
            </a:r>
            <a:r>
              <a:rPr lang="en-US" sz="1800" dirty="0" err="1"/>
              <a:t>padj</a:t>
            </a:r>
            <a:r>
              <a:rPr lang="en-US" sz="1800" dirty="0"/>
              <a:t> was &lt; 0.05 for MAITs of NN CD8s, so interaction model better there so that’s good</a:t>
            </a:r>
          </a:p>
        </p:txBody>
      </p:sp>
      <p:sp>
        <p:nvSpPr>
          <p:cNvPr id="4" name="Slide Number Placeholder 3">
            <a:extLst>
              <a:ext uri="{FF2B5EF4-FFF2-40B4-BE49-F238E27FC236}">
                <a16:creationId xmlns:a16="http://schemas.microsoft.com/office/drawing/2014/main" id="{942C6444-C429-0BAD-492A-83CB1844540D}"/>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19681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49B59-564B-5C3B-A0A3-3E7DC713B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CC135-C6C7-6B69-AB04-3CB0FCD96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42F6B-48BA-3941-C65D-A1695FDF4514}"/>
              </a:ext>
            </a:extLst>
          </p:cNvPr>
          <p:cNvSpPr>
            <a:spLocks noGrp="1"/>
          </p:cNvSpPr>
          <p:nvPr>
            <p:ph type="body" idx="1"/>
          </p:nvPr>
        </p:nvSpPr>
        <p:spPr/>
        <p:txBody>
          <a:bodyPr/>
          <a:lstStyle/>
          <a:p>
            <a:pPr marL="514350" indent="-514350">
              <a:buFont typeface="+mj-lt"/>
              <a:buAutoNum type="arabicPeriod"/>
            </a:pP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C57C5D80-A5AA-B7B6-A3F2-40F2E4A0143A}"/>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118761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9620D-753E-5146-35A4-2CAA0AB71D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33B6B-291C-1297-5A30-8F3025272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22D2F2-EED4-63A7-1364-C12DE8F68D1A}"/>
              </a:ext>
            </a:extLst>
          </p:cNvPr>
          <p:cNvSpPr>
            <a:spLocks noGrp="1"/>
          </p:cNvSpPr>
          <p:nvPr>
            <p:ph type="body" idx="1"/>
          </p:nvPr>
        </p:nvSpPr>
        <p:spPr/>
        <p:txBody>
          <a:bodyPr/>
          <a:lstStyle/>
          <a:p>
            <a:pPr marL="514350" indent="-514350">
              <a:buFont typeface="+mj-lt"/>
              <a:buAutoNum type="arabicPeriod"/>
            </a:pPr>
            <a:r>
              <a:rPr lang="en-US" sz="1800" b="0" i="0" u="none" strike="noStrike" dirty="0" err="1">
                <a:solidFill>
                  <a:srgbClr val="222222"/>
                </a:solidFill>
                <a:effectLst/>
                <a:latin typeface="-apple-system"/>
              </a:rPr>
              <a:t>Pval</a:t>
            </a:r>
            <a:r>
              <a:rPr lang="en-US" sz="1800" b="0" i="0" u="none" strike="noStrike" dirty="0">
                <a:solidFill>
                  <a:srgbClr val="222222"/>
                </a:solidFill>
                <a:effectLst/>
                <a:latin typeface="-apple-system"/>
              </a:rPr>
              <a:t> 0.2 if just looking at PR and PD</a:t>
            </a:r>
          </a:p>
        </p:txBody>
      </p:sp>
      <p:sp>
        <p:nvSpPr>
          <p:cNvPr id="4" name="Slide Number Placeholder 3">
            <a:extLst>
              <a:ext uri="{FF2B5EF4-FFF2-40B4-BE49-F238E27FC236}">
                <a16:creationId xmlns:a16="http://schemas.microsoft.com/office/drawing/2014/main" id="{870C862D-8DB8-9729-C05C-E41ED0D91AC2}"/>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768065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5D31C-C14C-48E7-7B0B-34AB0732A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894B3-EB5E-3665-83B0-33A06D382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FDF21-9FAC-D3D8-8F76-B3287C18A9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4CAC4E51-C74D-4C0A-B68C-B669308F9A4C}"/>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700704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431-D01B-C0CC-CDAB-871925138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CF392-ED0D-9A93-9887-159C3995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1F4C-C906-B995-14E5-666FEB2DB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model fit improves with interaction term (which ANOVA is testing), that means that the effect of time on ICI on subset frequency is different between </a:t>
            </a:r>
            <a:r>
              <a:rPr lang="en-US" b="0" dirty="0" err="1"/>
              <a:t>irAE</a:t>
            </a:r>
            <a:r>
              <a:rPr lang="en-US" b="0" dirty="0"/>
              <a:t> groups</a:t>
            </a:r>
            <a:endParaRPr lang="en-US"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0000"/>
                </a:solidFill>
              </a:rPr>
              <a:t>Effects are likely also in those PD1+ subsets… we may indirectly assess these subsets by studying other IRs (like TIGIT) in IMPACD? possibly there may be </a:t>
            </a:r>
            <a:r>
              <a:rPr lang="en-US" b="0" dirty="0" err="1">
                <a:solidFill>
                  <a:srgbClr val="FF0000"/>
                </a:solidFill>
              </a:rPr>
              <a:t>CyTOF</a:t>
            </a:r>
            <a:r>
              <a:rPr lang="en-US" b="0" dirty="0">
                <a:solidFill>
                  <a:srgbClr val="FF0000"/>
                </a:solidFill>
              </a:rPr>
              <a:t> antibodies that don’t bind in same spot as blockade Ab? </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algn="l">
              <a:buFont typeface="Arial" panose="020B0604020202020204" pitchFamily="34" charset="0"/>
              <a:buChar char="•"/>
            </a:pPr>
            <a:r>
              <a:rPr lang="en-US" b="0" i="0" u="none" strike="noStrike" dirty="0">
                <a:solidFill>
                  <a:srgbClr val="000000"/>
                </a:solidFill>
                <a:effectLst/>
              </a:rPr>
              <a:t>Null hypothesis: The model without interaction (i.e., the simpler model) fits the data as well as the model with the interaction.</a:t>
            </a:r>
          </a:p>
          <a:p>
            <a:pPr algn="l">
              <a:buFont typeface="Arial" panose="020B0604020202020204" pitchFamily="34" charset="0"/>
              <a:buChar char="•"/>
            </a:pPr>
            <a:r>
              <a:rPr lang="en-US" b="0" i="0" u="none" strike="noStrike" dirty="0">
                <a:solidFill>
                  <a:srgbClr val="000000"/>
                </a:solidFill>
                <a:effectLst/>
              </a:rPr>
              <a:t>Alternative hypothesis: The model with the interaction term fits the data significantly better than the model without it, suggesting that the effect of </a:t>
            </a:r>
            <a:r>
              <a:rPr lang="en-US" b="0" i="0" u="none" strike="noStrike" dirty="0" err="1">
                <a:solidFill>
                  <a:srgbClr val="000000"/>
                </a:solidFill>
                <a:effectLst/>
              </a:rPr>
              <a:t>days_from_baseline</a:t>
            </a:r>
            <a:r>
              <a:rPr lang="en-US" b="0" i="0" u="none" strike="noStrike" dirty="0">
                <a:solidFill>
                  <a:srgbClr val="000000"/>
                </a:solidFill>
                <a:effectLst/>
              </a:rPr>
              <a:t> differs between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REML (Restricted Maximum Likelihood) is a statistical technique used for parameter estimation, particularly in mixed-effects models and generalized additive models (GAMs)</a:t>
            </a:r>
          </a:p>
        </p:txBody>
      </p:sp>
      <p:sp>
        <p:nvSpPr>
          <p:cNvPr id="4" name="Slide Number Placeholder 3">
            <a:extLst>
              <a:ext uri="{FF2B5EF4-FFF2-40B4-BE49-F238E27FC236}">
                <a16:creationId xmlns:a16="http://schemas.microsoft.com/office/drawing/2014/main" id="{54E2ECA8-1659-726B-19D0-4FD75C3B0787}"/>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175101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7C44-D6B4-7DDA-39BD-65877D2B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C47F-1C12-D95F-1D5E-F75D3725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2DB84-6123-48AB-5C26-0C9B355FF6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These are all vs. no </a:t>
            </a:r>
            <a:r>
              <a:rPr lang="en-US" b="0" dirty="0" err="1">
                <a:solidFill>
                  <a:srgbClr val="CCCCCC"/>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8F8020C2-A6F6-B40A-DCAA-EADE7B89FE71}"/>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64766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r>
              <a:rPr lang="en-US" dirty="0">
                <a:solidFill>
                  <a:srgbClr val="000000"/>
                </a:solidFill>
                <a:effectLst/>
                <a:latin typeface="Arial" panose="020B0604020202020204" pitchFamily="34" charset="0"/>
              </a:rPr>
              <a:t>ICIs block inhibitory molecules that regulate T cells, releasing tumor-specific T cells to destroy tumor targets</a:t>
            </a:r>
          </a:p>
          <a:p>
            <a:endParaRPr lang="en-US" dirty="0">
              <a:solidFill>
                <a:srgbClr val="000000"/>
              </a:solidFill>
              <a:effectLst/>
              <a:latin typeface="Arial" panose="020B0604020202020204" pitchFamily="34" charset="0"/>
            </a:endParaRPr>
          </a:p>
          <a:p>
            <a:r>
              <a:rPr lang="en-US" b="1" dirty="0">
                <a:solidFill>
                  <a:srgbClr val="000000"/>
                </a:solidFill>
                <a:effectLst/>
                <a:latin typeface="Arial" panose="020B0604020202020204" pitchFamily="34" charset="0"/>
              </a:rPr>
              <a:t>Highlight PD-L1 on tumor cells</a:t>
            </a:r>
          </a:p>
          <a:p>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Clinical success of ICI, but only effective in some patients (~20-50% response rates)</a:t>
            </a:r>
            <a:endParaRPr lang="en-US" b="0" i="0" u="none" strike="noStrike" dirty="0">
              <a:solidFill>
                <a:srgbClr val="222222"/>
              </a:solidFill>
              <a:effectLst/>
              <a:latin typeface="Merriweather" panose="020F0502020204030204" pitchFamily="34"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21A47-FB5A-58CE-AE94-1B3B06C75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97FC5-335E-B57E-8A16-F26849839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B0620C-F614-4B51-9EE2-938B1378C8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These are vs. non-type so skin vs. non-skin and thyroid vs. non-thyroid</a:t>
            </a:r>
          </a:p>
        </p:txBody>
      </p:sp>
      <p:sp>
        <p:nvSpPr>
          <p:cNvPr id="4" name="Slide Number Placeholder 3">
            <a:extLst>
              <a:ext uri="{FF2B5EF4-FFF2-40B4-BE49-F238E27FC236}">
                <a16:creationId xmlns:a16="http://schemas.microsoft.com/office/drawing/2014/main" id="{6BC7A2E2-61A4-3460-D0D8-C9A2484E6548}"/>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52346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0E80C-83CD-B2F8-E9BD-0EE985F11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3E7E4-6BC7-BCF0-DDA7-1849604D0E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58ADA-C8E9-3461-7D20-C3A3C7135B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83D564C6-EA8C-5E5E-FDD9-E9FD82064C77}"/>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26818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1C03A-DF32-7815-2301-44FF7ED27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74128-8E27-5CF0-E185-EBC0ADE81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09F32-96F3-DE08-0542-B199FBCFBD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0C92C68A-504E-FB6D-1C4F-45693097EC2F}"/>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743330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DFF8-A9FA-5A10-C666-BFB06DB66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73424-8602-8D73-8B51-152F9D35C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5058-07BA-EAA2-65C0-FA60B8ED35A6}"/>
              </a:ext>
            </a:extLst>
          </p:cNvPr>
          <p:cNvSpPr>
            <a:spLocks noGrp="1"/>
          </p:cNvSpPr>
          <p:nvPr>
            <p:ph type="body" idx="1"/>
          </p:nvPr>
        </p:nvSpPr>
        <p:spPr/>
        <p:txBody>
          <a:bodyPr/>
          <a:lstStyle/>
          <a:p>
            <a:pPr marL="514350" indent="-514350">
              <a:buFont typeface="+mj-lt"/>
              <a:buAutoNum type="arabicPeriod"/>
            </a:pPr>
            <a:endParaRPr lang="en-US" dirty="0"/>
          </a:p>
          <a:p>
            <a:pPr marL="514350" indent="-514350">
              <a:buFont typeface="+mj-lt"/>
              <a:buAutoNum type="arabicPeriod"/>
            </a:pPr>
            <a:r>
              <a:rPr lang="en-US" dirty="0"/>
              <a:t>Find centroids of autoimmune and baseline cancer data (for </a:t>
            </a:r>
            <a:r>
              <a:rPr lang="en-US" dirty="0" err="1"/>
              <a:t>irAE</a:t>
            </a:r>
            <a:r>
              <a:rPr lang="en-US" dirty="0"/>
              <a:t>/no </a:t>
            </a:r>
            <a:r>
              <a:rPr lang="en-US" dirty="0" err="1"/>
              <a:t>irAE</a:t>
            </a:r>
            <a:r>
              <a:rPr lang="en-US" dirty="0"/>
              <a:t> groups) in original high dimensional space</a:t>
            </a:r>
          </a:p>
          <a:p>
            <a:pPr marL="514350" indent="-514350">
              <a:buFont typeface="+mj-lt"/>
              <a:buAutoNum type="arabicPeriod"/>
            </a:pPr>
            <a:r>
              <a:rPr lang="en-US" dirty="0"/>
              <a:t>Define lines from baseline cancer centroids (</a:t>
            </a:r>
            <a:r>
              <a:rPr lang="en-US" dirty="0" err="1"/>
              <a:t>irAE</a:t>
            </a:r>
            <a:r>
              <a:rPr lang="en-US" dirty="0"/>
              <a:t>/no </a:t>
            </a:r>
            <a:r>
              <a:rPr lang="en-US" dirty="0" err="1"/>
              <a:t>irAE</a:t>
            </a:r>
            <a:r>
              <a:rPr lang="en-US" dirty="0"/>
              <a:t> ones) to/through autoimmune centroid</a:t>
            </a:r>
          </a:p>
          <a:p>
            <a:pPr marL="514350" indent="-514350">
              <a:buFont typeface="+mj-lt"/>
              <a:buAutoNum type="arabicPeriod"/>
            </a:pPr>
            <a:r>
              <a:rPr lang="en-US" dirty="0"/>
              <a:t>For each patient for each longitudinal sample, draw line from their baseline group centroid to that data point</a:t>
            </a:r>
          </a:p>
          <a:p>
            <a:pPr marL="514350" indent="-514350">
              <a:buFont typeface="+mj-lt"/>
              <a:buAutoNum type="arabicPeriod"/>
            </a:pPr>
            <a:r>
              <a:rPr lang="en-US" dirty="0"/>
              <a:t>Find component of those lines (step 4) in baseline-AID line (step 3), more positive meaning more in direction of AID immunotype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Longitudinal data, draw schedule: visits 2/3 after 1</a:t>
            </a:r>
            <a:r>
              <a:rPr lang="en-US" baseline="30000" dirty="0"/>
              <a:t>st</a:t>
            </a:r>
            <a:r>
              <a:rPr lang="en-US" dirty="0"/>
              <a:t>/2</a:t>
            </a:r>
            <a:r>
              <a:rPr lang="en-US" baseline="30000" dirty="0"/>
              <a:t>nd</a:t>
            </a:r>
            <a:r>
              <a:rPr lang="en-US" dirty="0"/>
              <a:t> infusion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doing projection of vector from cancer baseline centroid to longitudinal point, projection of that onto vector from centroid of baseline cancer to AID centroid</a:t>
            </a:r>
          </a:p>
        </p:txBody>
      </p:sp>
      <p:sp>
        <p:nvSpPr>
          <p:cNvPr id="4" name="Slide Number Placeholder 3">
            <a:extLst>
              <a:ext uri="{FF2B5EF4-FFF2-40B4-BE49-F238E27FC236}">
                <a16:creationId xmlns:a16="http://schemas.microsoft.com/office/drawing/2014/main" id="{19309550-7E64-41EC-9B73-8692548F067B}"/>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095293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319E-A759-FE17-0D70-0B01CB659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F6E4-24E2-2D6A-92C0-BD6E37B5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B869-BD93-FC9B-751F-01521F7B0E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positive means closer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Caveat is that we don’t have data from non-</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group out as long…</a:t>
            </a:r>
          </a:p>
        </p:txBody>
      </p:sp>
      <p:sp>
        <p:nvSpPr>
          <p:cNvPr id="4" name="Slide Number Placeholder 3">
            <a:extLst>
              <a:ext uri="{FF2B5EF4-FFF2-40B4-BE49-F238E27FC236}">
                <a16:creationId xmlns:a16="http://schemas.microsoft.com/office/drawing/2014/main" id="{CBB8ED53-CEF9-14CD-716C-DB49009AEF02}"/>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102764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807E-11FD-5DB0-BB5E-F333E31BA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02EC-1EFD-3CAF-634B-9CE0ABCFA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CC300-4F75-C5AB-1C93-4BBEC995F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Also don’t see lvl1 automated gating T/B predicting </a:t>
            </a:r>
            <a:r>
              <a:rPr lang="en-US" b="0" dirty="0" err="1"/>
              <a:t>irAE</a:t>
            </a:r>
            <a:r>
              <a:rPr lang="en-US" b="0" dirty="0"/>
              <a:t> development</a:t>
            </a:r>
          </a:p>
        </p:txBody>
      </p:sp>
      <p:sp>
        <p:nvSpPr>
          <p:cNvPr id="4" name="Slide Number Placeholder 3">
            <a:extLst>
              <a:ext uri="{FF2B5EF4-FFF2-40B4-BE49-F238E27FC236}">
                <a16:creationId xmlns:a16="http://schemas.microsoft.com/office/drawing/2014/main" id="{A8452565-3904-2871-E2F9-3E0981137E6C}"/>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933413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22905-CB31-C3C0-8E66-90ACB0ACBB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35E29-12ED-881C-65F3-FA535510F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E6432-1EE0-7152-DDFF-AA55B4C3F1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Financial considerations, but could also be cool to do just </a:t>
            </a:r>
            <a:r>
              <a:rPr lang="en-US" dirty="0" err="1">
                <a:sym typeface="Wingdings" pitchFamily="2" charset="2"/>
              </a:rPr>
              <a:t>scRNAseq</a:t>
            </a:r>
            <a:r>
              <a:rPr lang="en-US" dirty="0">
                <a:sym typeface="Wingdings" pitchFamily="2" charset="2"/>
              </a:rPr>
              <a:t> of PBMCs just at timepoint closest to </a:t>
            </a:r>
            <a:r>
              <a:rPr lang="en-US" dirty="0" err="1">
                <a:sym typeface="Wingdings" pitchFamily="2" charset="2"/>
              </a:rPr>
              <a:t>irAE</a:t>
            </a:r>
            <a:r>
              <a:rPr lang="en-US" dirty="0">
                <a:sym typeface="Wingdings" pitchFamily="2" charset="2"/>
              </a:rPr>
              <a:t> development (still 16 group-donor combos but just 1 timepoint then…)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if there are more than 4 with only thyroid </a:t>
            </a:r>
            <a:r>
              <a:rPr lang="en-US" dirty="0" err="1">
                <a:sym typeface="Wingdings" pitchFamily="2" charset="2"/>
              </a:rPr>
              <a:t>irAE</a:t>
            </a:r>
            <a:r>
              <a:rPr lang="en-US" dirty="0">
                <a:sym typeface="Wingdings" pitchFamily="2" charset="2"/>
              </a:rPr>
              <a:t> choose based on strongest changes in T cell </a:t>
            </a:r>
            <a:r>
              <a:rPr lang="en-US" dirty="0" err="1">
                <a:sym typeface="Wingdings" pitchFamily="2" charset="2"/>
              </a:rPr>
              <a:t>freqs</a:t>
            </a:r>
            <a:r>
              <a:rPr lang="en-US" dirty="0">
                <a:sym typeface="Wingdings" pitchFamily="2" charset="2"/>
              </a:rPr>
              <a:t> from baseline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If can only afford 1, would prefer RNA</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Majority of </a:t>
            </a:r>
            <a:r>
              <a:rPr lang="en-US" b="0" dirty="0" err="1"/>
              <a:t>irAEs</a:t>
            </a:r>
            <a:r>
              <a:rPr lang="en-US" b="0" dirty="0"/>
              <a:t> develop by visit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Maybe less data on our end for anti-thyroid T cells because it’s more of a antibody-mediated effect (Osorio et al. (2016)), but that would conflict with our data here…</a:t>
            </a:r>
          </a:p>
        </p:txBody>
      </p:sp>
      <p:sp>
        <p:nvSpPr>
          <p:cNvPr id="4" name="Slide Number Placeholder 3">
            <a:extLst>
              <a:ext uri="{FF2B5EF4-FFF2-40B4-BE49-F238E27FC236}">
                <a16:creationId xmlns:a16="http://schemas.microsoft.com/office/drawing/2014/main" id="{3FD0E542-D5ED-48D6-43C6-2543A4768A20}"/>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252301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DE832-40EE-B549-1577-91D37956FC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41A02-32EB-A344-B0B4-169B2D666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A924C-4456-EFD8-7503-CC2D06BED2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 see differences given that variability due to R/NR was being attributed to group maybe, </a:t>
            </a:r>
            <a:r>
              <a:rPr lang="en-US" b="1" dirty="0" err="1"/>
              <a:t>soooo</a:t>
            </a:r>
            <a:r>
              <a:rPr lang="en-US" b="1" dirty="0"/>
              <a:t> need to revamp before we pursue an experimental </a:t>
            </a:r>
            <a:r>
              <a:rPr lang="en-US" b="1" dirty="0" err="1"/>
              <a:t>followup</a:t>
            </a:r>
            <a:endParaRPr lang="en-US" b="1" dirty="0"/>
          </a:p>
        </p:txBody>
      </p:sp>
      <p:sp>
        <p:nvSpPr>
          <p:cNvPr id="4" name="Slide Number Placeholder 3">
            <a:extLst>
              <a:ext uri="{FF2B5EF4-FFF2-40B4-BE49-F238E27FC236}">
                <a16:creationId xmlns:a16="http://schemas.microsoft.com/office/drawing/2014/main" id="{33104D55-57E9-38A9-44E4-1C54C7413817}"/>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000408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E72C-9F15-AD07-30AC-4DCD7A586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5AA4A-0ACB-5255-6999-CE7B88179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B98AE-DF15-E845-1521-AA532AC00AC6}"/>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39ADF20C-A4E8-F0A2-66C7-32CFD5C5345F}"/>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385610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3C4731-0982-4A8F-90C9-EF2FE2FC46E3}" type="slidenum">
              <a:rPr lang="en-US" smtClean="0"/>
              <a:t>31</a:t>
            </a:fld>
            <a:endParaRPr lang="en-US"/>
          </a:p>
        </p:txBody>
      </p:sp>
    </p:spTree>
    <p:extLst>
      <p:ext uri="{BB962C8B-B14F-4D97-AF65-F5344CB8AC3E}">
        <p14:creationId xmlns:p14="http://schemas.microsoft.com/office/powerpoint/2010/main" val="777146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They’re (usually) transient autoimmune-like inflammatory pathologies</a:t>
            </a:r>
            <a:endParaRPr lang="en-US" b="1"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However, ICIs also release self-specific T cells to destroy self-targets (breach of self-tolerance), resulting in </a:t>
            </a: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autoimmune-like inflammatory pathologies (more transient, faster kinetics than autoimmune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are heterogeneous (organ-target), and have sometimes been associated with favorable response to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individuals with preexisting autoimmune disease flare when treated with ICI</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aired on side of including modifier node if it might be relevant for subset</a:t>
            </a:r>
          </a:p>
        </p:txBody>
      </p:sp>
      <p:sp>
        <p:nvSpPr>
          <p:cNvPr id="4" name="Slide Number Placeholder 3"/>
          <p:cNvSpPr>
            <a:spLocks noGrp="1"/>
          </p:cNvSpPr>
          <p:nvPr>
            <p:ph type="sldNum" sz="quarter" idx="5"/>
          </p:nvPr>
        </p:nvSpPr>
        <p:spPr/>
        <p:txBody>
          <a:bodyPr/>
          <a:lstStyle/>
          <a:p>
            <a:fld id="{A03C4731-0982-4A8F-90C9-EF2FE2FC46E3}" type="slidenum">
              <a:rPr lang="en-US" smtClean="0"/>
              <a:t>33</a:t>
            </a:fld>
            <a:endParaRPr lang="en-US"/>
          </a:p>
        </p:txBody>
      </p:sp>
    </p:spTree>
    <p:extLst>
      <p:ext uri="{BB962C8B-B14F-4D97-AF65-F5344CB8AC3E}">
        <p14:creationId xmlns:p14="http://schemas.microsoft.com/office/powerpoint/2010/main" val="14546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08C9-54B2-73D3-E39C-0D740D168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C8830-AD6B-77D2-7BEF-761329BFE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5E9F-F23B-1A9B-2A6F-9E81B42A37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affect quality of life AND can necessitate discontinuation of ICI which prevents full benefit of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r>
              <a:rPr lang="en-US" dirty="0">
                <a:solidFill>
                  <a:srgbClr val="FF0000"/>
                </a:solidFill>
              </a:rPr>
              <a:t>Make sure to explain differences in 2 x-axis values, i.e. 1</a:t>
            </a:r>
            <a:r>
              <a:rPr lang="en-US" baseline="30000" dirty="0">
                <a:solidFill>
                  <a:srgbClr val="FF0000"/>
                </a:solidFill>
              </a:rPr>
              <a:t>st</a:t>
            </a:r>
            <a:r>
              <a:rPr lang="en-US" dirty="0">
                <a:solidFill>
                  <a:srgbClr val="FF0000"/>
                </a:solidFill>
              </a:rPr>
              <a:t> is any </a:t>
            </a:r>
            <a:r>
              <a:rPr lang="en-US" dirty="0" err="1">
                <a:solidFill>
                  <a:srgbClr val="FF0000"/>
                </a:solidFill>
              </a:rPr>
              <a:t>irAE</a:t>
            </a:r>
            <a:r>
              <a:rPr lang="en-US" dirty="0">
                <a:solidFill>
                  <a:srgbClr val="FF0000"/>
                </a:solidFill>
              </a:rPr>
              <a:t> could be just like itching</a:t>
            </a: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apple-system"/>
              </a:rPr>
              <a:t>Event rate was calculated for 132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75,988) and 43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25,607) studies that reported either general and high grade </a:t>
            </a:r>
            <a:r>
              <a:rPr lang="en-US" b="0" i="0" u="none" strike="noStrike" dirty="0" err="1">
                <a:solidFill>
                  <a:srgbClr val="222222"/>
                </a:solidFill>
                <a:effectLst/>
                <a:latin typeface="-apple-system"/>
              </a:rPr>
              <a:t>irAE</a:t>
            </a:r>
            <a:r>
              <a:rPr lang="en-US" b="0" i="0" u="none" strike="noStrike" dirty="0">
                <a:solidFill>
                  <a:srgbClr val="222222"/>
                </a:solidFill>
                <a:effectLst/>
                <a:latin typeface="-apple-system"/>
              </a:rPr>
              <a:t> occurrence, respectively</a:t>
            </a:r>
            <a:endParaRPr lang="en-US" b="0" i="0" u="none" strike="noStrike" dirty="0">
              <a:solidFill>
                <a:srgbClr val="212121"/>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59A1E4E8-0D0A-75A0-EB64-88CB0C945777}"/>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70927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088060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6B55-DF95-80CA-1D3E-AF081505B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A7D2-EAAF-D445-AB69-6138F80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C7068-3249-7A51-9B61-A335465E8CD9}"/>
              </a:ext>
            </a:extLst>
          </p:cNvPr>
          <p:cNvSpPr>
            <a:spLocks noGrp="1"/>
          </p:cNvSpPr>
          <p:nvPr>
            <p:ph type="body" idx="1"/>
          </p:nvPr>
        </p:nvSpPr>
        <p:spPr/>
        <p:txBody>
          <a:bodyPr/>
          <a:lstStyle/>
          <a:p>
            <a:pPr marL="514350" indent="-514350">
              <a:buFont typeface="+mj-lt"/>
              <a:buAutoNum type="arabicPeriod"/>
            </a:pPr>
            <a:r>
              <a:rPr lang="en-US" b="1" dirty="0">
                <a:solidFill>
                  <a:srgbClr val="FF0000"/>
                </a:solidFill>
              </a:rPr>
              <a:t>Some observational studies have reported an association between </a:t>
            </a:r>
            <a:r>
              <a:rPr lang="en-US" b="1" dirty="0" err="1">
                <a:solidFill>
                  <a:srgbClr val="FF0000"/>
                </a:solidFill>
              </a:rPr>
              <a:t>irAE</a:t>
            </a:r>
            <a:r>
              <a:rPr lang="en-US" b="1" dirty="0">
                <a:solidFill>
                  <a:srgbClr val="FF0000"/>
                </a:solidFill>
              </a:rPr>
              <a:t> development and OR, BUT this hasn’t been asked extensively in randomized clinical trials (gold standard), and when it has been asked association has looked weak</a:t>
            </a:r>
          </a:p>
          <a:p>
            <a:pPr marL="514350" indent="-514350">
              <a:buFont typeface="+mj-lt"/>
              <a:buAutoNum type="arabicPeriod"/>
            </a:pPr>
            <a:r>
              <a:rPr lang="en-US" b="1" dirty="0">
                <a:solidFill>
                  <a:srgbClr val="FF0000"/>
                </a:solidFill>
              </a:rPr>
              <a:t>THERE REMAINS A NEED for cellular/molecular markers for BOTH </a:t>
            </a:r>
            <a:r>
              <a:rPr lang="en-US" b="1" dirty="0" err="1">
                <a:solidFill>
                  <a:srgbClr val="FF0000"/>
                </a:solidFill>
              </a:rPr>
              <a:t>irAE</a:t>
            </a:r>
            <a:r>
              <a:rPr lang="en-US" b="1" dirty="0">
                <a:solidFill>
                  <a:srgbClr val="FF0000"/>
                </a:solidFill>
              </a:rPr>
              <a:t> development and response to ICI</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a:solidFill>
                  <a:srgbClr val="FF0000"/>
                </a:solidFill>
              </a:rPr>
              <a:t>Goal of course is to keep OR while minimizing </a:t>
            </a:r>
            <a:r>
              <a:rPr lang="en-US" dirty="0" err="1">
                <a:solidFill>
                  <a:srgbClr val="FF0000"/>
                </a:solidFill>
              </a:rPr>
              <a:t>irAEs</a:t>
            </a:r>
            <a:r>
              <a:rPr lang="en-US" dirty="0">
                <a:solidFill>
                  <a:srgbClr val="FF0000"/>
                </a:solidFill>
              </a:rPr>
              <a:t>, but that could be difficult given possible correlation/association, want to distinguish between the two…</a:t>
            </a: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would make sense with unleashing of previously restrained T cells… and possible shared antigens between tumor and self</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may be more supported in cases of PD1-blockade not for CTLA-4 blockade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r>
              <a:rPr lang="en-US" sz="1200" dirty="0"/>
              <a:t>Literature supporting association:</a:t>
            </a:r>
          </a:p>
          <a:p>
            <a:r>
              <a:rPr lang="en-US" sz="1200" dirty="0"/>
              <a:t>Zhou et al. </a:t>
            </a:r>
            <a:r>
              <a:rPr lang="en-US" sz="1200" i="1" dirty="0"/>
              <a:t>BMC Medicine</a:t>
            </a:r>
            <a:r>
              <a:rPr lang="en-US" sz="1200" dirty="0"/>
              <a:t> (2020), for anti-PD-1 monotherapy</a:t>
            </a:r>
          </a:p>
          <a:p>
            <a:r>
              <a:rPr lang="en-US" sz="1200" dirty="0"/>
              <a:t>Cook et al. </a:t>
            </a:r>
            <a:r>
              <a:rPr lang="en-US" sz="1200" i="1" dirty="0"/>
              <a:t>JAMA </a:t>
            </a:r>
            <a:r>
              <a:rPr lang="en-US" sz="1200" i="1" dirty="0" err="1"/>
              <a:t>Netw</a:t>
            </a:r>
            <a:r>
              <a:rPr lang="en-US" sz="1200" i="1" dirty="0"/>
              <a:t> Open</a:t>
            </a:r>
            <a:r>
              <a:rPr lang="en-US" sz="1200" dirty="0"/>
              <a:t> (2024)</a:t>
            </a:r>
          </a:p>
          <a:p>
            <a:r>
              <a:rPr lang="en-US" sz="1200" dirty="0"/>
              <a:t>Foster et al. </a:t>
            </a:r>
            <a:r>
              <a:rPr lang="en-US" sz="1200" i="1" dirty="0"/>
              <a:t>Cancer</a:t>
            </a:r>
            <a:r>
              <a:rPr lang="en-US" sz="1200" dirty="0"/>
              <a:t> (2021)</a:t>
            </a:r>
          </a:p>
          <a:p>
            <a:r>
              <a:rPr lang="en-US" sz="1200" dirty="0" err="1"/>
              <a:t>Hsiehchen</a:t>
            </a:r>
            <a:r>
              <a:rPr lang="en-US" sz="1200" dirty="0"/>
              <a:t> et al. </a:t>
            </a:r>
            <a:r>
              <a:rPr lang="en-US" sz="1200" i="1" dirty="0" err="1"/>
              <a:t>Oncoimmunology</a:t>
            </a:r>
            <a:r>
              <a:rPr lang="en-US" sz="1200" dirty="0"/>
              <a:t> (2022), more so for late-onset </a:t>
            </a:r>
            <a:r>
              <a:rPr lang="en-US" sz="1200" dirty="0" err="1"/>
              <a:t>irAEs</a:t>
            </a:r>
            <a:endParaRPr lang="en-US" sz="1200" dirty="0"/>
          </a:p>
          <a:p>
            <a:r>
              <a:rPr lang="en-US" sz="1200" dirty="0"/>
              <a:t>Ye et al. </a:t>
            </a:r>
            <a:r>
              <a:rPr lang="en-US" sz="1200" i="1" dirty="0"/>
              <a:t>Br J Cancer</a:t>
            </a:r>
            <a:r>
              <a:rPr lang="en-US" sz="1200" dirty="0"/>
              <a:t> (2021)</a:t>
            </a:r>
          </a:p>
          <a:p>
            <a:r>
              <a:rPr lang="en-US" sz="1200" b="0" i="0" u="none" strike="noStrike" dirty="0">
                <a:solidFill>
                  <a:srgbClr val="1B1B1B"/>
                </a:solidFill>
                <a:effectLst/>
              </a:rPr>
              <a:t>Watson et al. </a:t>
            </a:r>
            <a:r>
              <a:rPr lang="en-US" sz="1200" b="0" i="1" u="none" strike="noStrike" dirty="0">
                <a:solidFill>
                  <a:srgbClr val="1B1B1B"/>
                </a:solidFill>
                <a:effectLst/>
              </a:rPr>
              <a:t>JAMA </a:t>
            </a:r>
            <a:r>
              <a:rPr lang="en-US" sz="1200" b="0" i="1" u="none" strike="noStrike" dirty="0" err="1">
                <a:solidFill>
                  <a:srgbClr val="1B1B1B"/>
                </a:solidFill>
                <a:effectLst/>
              </a:rPr>
              <a:t>Netw</a:t>
            </a:r>
            <a:r>
              <a:rPr lang="en-US" sz="1200" b="0" i="1" u="none" strike="noStrike" dirty="0">
                <a:solidFill>
                  <a:srgbClr val="1B1B1B"/>
                </a:solidFill>
                <a:effectLst/>
              </a:rPr>
              <a:t> Open</a:t>
            </a:r>
            <a:r>
              <a:rPr lang="en-US" sz="1200" dirty="0">
                <a:solidFill>
                  <a:srgbClr val="1B1B1B"/>
                </a:solidFill>
              </a:rPr>
              <a:t> (</a:t>
            </a:r>
            <a:r>
              <a:rPr lang="en-US" sz="1200" b="0" i="0" u="none" strike="noStrike" dirty="0">
                <a:solidFill>
                  <a:srgbClr val="1B1B1B"/>
                </a:solidFill>
                <a:effectLst/>
              </a:rPr>
              <a:t>2022)</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p:txBody>
      </p:sp>
      <p:sp>
        <p:nvSpPr>
          <p:cNvPr id="4" name="Slide Number Placeholder 3">
            <a:extLst>
              <a:ext uri="{FF2B5EF4-FFF2-40B4-BE49-F238E27FC236}">
                <a16:creationId xmlns:a16="http://schemas.microsoft.com/office/drawing/2014/main" id="{F0E7E131-CB73-02F9-0383-E17762AAD99A}"/>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658631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3F4-E30F-B659-1361-9C30E41A5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44EA-63ED-CA64-7F56-17B30D6F2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2D9F8-8AE4-6D22-73D1-F0DD14C66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5B3FB552-3662-45B1-0F51-9504E90AA43B}"/>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405336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4BA0-F329-3F86-A383-82B5A2A81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3E94-D740-C7DC-0A46-7B947263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E6698-0A62-ADEF-EBC7-F7206838F7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41413"/>
                </a:solidFill>
                <a:effectLst/>
                <a:latin typeface="Helvetica" pitchFamily="2" charset="0"/>
              </a:rPr>
              <a:t>Thyroid dysfunction is the most common endocrine </a:t>
            </a:r>
            <a:r>
              <a:rPr lang="en-US" dirty="0" err="1">
                <a:solidFill>
                  <a:srgbClr val="141413"/>
                </a:solidFill>
                <a:effectLst/>
                <a:latin typeface="Helvetica" pitchFamily="2" charset="0"/>
              </a:rPr>
              <a:t>irAE</a:t>
            </a:r>
            <a:r>
              <a:rPr lang="en-US" dirty="0">
                <a:solidFill>
                  <a:srgbClr val="141413"/>
                </a:solidFill>
                <a:effectLst/>
                <a:latin typeface="Helvetica" pitchFamily="2" charset="0"/>
              </a:rPr>
              <a:t> </a:t>
            </a:r>
            <a:endParaRPr lang="en-US" dirty="0">
              <a:solidFill>
                <a:srgbClr val="FF0000"/>
              </a:solidFill>
            </a:endParaRPr>
          </a:p>
          <a:p>
            <a:endParaRPr lang="en-US" dirty="0">
              <a:solidFill>
                <a:srgbClr val="FF0000"/>
              </a:solidFill>
            </a:endParaRPr>
          </a:p>
          <a:p>
            <a:r>
              <a:rPr lang="en-US" dirty="0">
                <a:solidFill>
                  <a:srgbClr val="FF0000"/>
                </a:solidFill>
              </a:rPr>
              <a:t>Cancer: </a:t>
            </a:r>
            <a:r>
              <a:rPr lang="en-US" dirty="0" err="1">
                <a:solidFill>
                  <a:srgbClr val="FF0000"/>
                </a:solidFill>
              </a:rPr>
              <a:t>moreso</a:t>
            </a:r>
            <a:r>
              <a:rPr lang="en-US" dirty="0">
                <a:solidFill>
                  <a:srgbClr val="FF0000"/>
                </a:solidFill>
              </a:rPr>
              <a:t> what was available, not much melanoma at VM, + what’s treated with single class of checkpoint inhibitors + able to get large group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ICI drug: </a:t>
            </a:r>
            <a:r>
              <a:rPr lang="en-US" dirty="0" err="1">
                <a:solidFill>
                  <a:srgbClr val="FF0000"/>
                </a:solidFill>
              </a:rPr>
              <a:t>moreso</a:t>
            </a:r>
            <a:r>
              <a:rPr lang="en-US" dirty="0">
                <a:solidFill>
                  <a:srgbClr val="FF0000"/>
                </a:solidFill>
              </a:rPr>
              <a:t> what was chosen by clinic (combination mostly for melanoma/more side effects too)</a:t>
            </a:r>
          </a:p>
          <a:p>
            <a:endParaRPr lang="en-US" dirty="0">
              <a:solidFill>
                <a:srgbClr val="FF0000"/>
              </a:solidFill>
            </a:endParaRPr>
          </a:p>
          <a:p>
            <a:r>
              <a:rPr lang="en-US" dirty="0">
                <a:solidFill>
                  <a:srgbClr val="FF0000"/>
                </a:solidFill>
              </a:rPr>
              <a:t>Lung approved 2</a:t>
            </a:r>
            <a:r>
              <a:rPr lang="en-US" baseline="30000" dirty="0">
                <a:solidFill>
                  <a:srgbClr val="FF0000"/>
                </a:solidFill>
              </a:rPr>
              <a:t>nd</a:t>
            </a:r>
            <a:r>
              <a:rPr lang="en-US" dirty="0">
                <a:solidFill>
                  <a:srgbClr val="FF0000"/>
                </a:solidFill>
              </a:rPr>
              <a:t> after melanoma for PD-1 blockade</a:t>
            </a:r>
          </a:p>
          <a:p>
            <a:endParaRPr lang="en-US"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Durvalumab/avelumab are anti-PDL1</a:t>
            </a:r>
            <a:endParaRPr lang="en-US" b="0" dirty="0"/>
          </a:p>
        </p:txBody>
      </p:sp>
      <p:sp>
        <p:nvSpPr>
          <p:cNvPr id="4" name="Slide Number Placeholder 3">
            <a:extLst>
              <a:ext uri="{FF2B5EF4-FFF2-40B4-BE49-F238E27FC236}">
                <a16:creationId xmlns:a16="http://schemas.microsoft.com/office/drawing/2014/main" id="{24F67FC7-C256-39CD-1647-E0AEB28FE5C4}"/>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4131925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9940-19FB-A830-9A10-8CA7951FF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2E7B-BDF3-D322-3366-F41541F2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C58A9-C168-F5FC-DA75-1A5039C68F16}"/>
              </a:ext>
            </a:extLst>
          </p:cNvPr>
          <p:cNvSpPr>
            <a:spLocks noGrp="1"/>
          </p:cNvSpPr>
          <p:nvPr>
            <p:ph type="body" idx="1"/>
          </p:nvPr>
        </p:nvSpPr>
        <p:spPr/>
        <p:txBody>
          <a:bodyPr/>
          <a:lstStyle/>
          <a:p>
            <a:pPr lvl="1"/>
            <a:r>
              <a:rPr lang="en-US" b="1" dirty="0"/>
              <a:t>Sample collection was a group effort done by a lot of people, collected blood from patients and froze down PBMCs</a:t>
            </a:r>
          </a:p>
          <a:p>
            <a:pPr lvl="1"/>
            <a:r>
              <a:rPr lang="en-US" b="1" dirty="0"/>
              <a:t>I was handed dataset from Alice W!</a:t>
            </a:r>
          </a:p>
          <a:p>
            <a:pPr lvl="1"/>
            <a:endParaRPr lang="en-US" b="0" dirty="0"/>
          </a:p>
          <a:p>
            <a:pPr lvl="1"/>
            <a:r>
              <a:rPr lang="en-US" b="0" dirty="0"/>
              <a:t>Was frozen PBMCs</a:t>
            </a:r>
          </a:p>
          <a:p>
            <a:pPr lvl="1"/>
            <a:endParaRPr lang="en-US" dirty="0"/>
          </a:p>
          <a:p>
            <a:pPr lvl="1"/>
            <a:r>
              <a:rPr lang="en-US" dirty="0"/>
              <a:t>Mass cytometry</a:t>
            </a:r>
          </a:p>
          <a:p>
            <a:pPr lvl="1"/>
            <a:endParaRPr lang="en-US" dirty="0"/>
          </a:p>
          <a:p>
            <a:pPr lvl="1"/>
            <a:r>
              <a:rPr lang="en-US" dirty="0"/>
              <a:t>80 </a:t>
            </a:r>
            <a:r>
              <a:rPr lang="en-US" dirty="0" err="1"/>
              <a:t>reportables</a:t>
            </a:r>
            <a:r>
              <a:rPr lang="en-US" dirty="0"/>
              <a:t>* (</a:t>
            </a:r>
            <a:r>
              <a:rPr lang="en-US" dirty="0" err="1"/>
              <a:t>FlowJo</a:t>
            </a:r>
            <a:r>
              <a:rPr lang="en-US" dirty="0"/>
              <a:t>, Alice </a:t>
            </a:r>
            <a:r>
              <a:rPr lang="en-US" dirty="0" err="1"/>
              <a:t>Wiedeman</a:t>
            </a:r>
            <a:r>
              <a:rPr lang="en-US" dirty="0"/>
              <a:t>)</a:t>
            </a: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Alice used Astrolabe cytometry cloud platform</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cells stained with antibodies conjugated to rare metal isotopes, then cells are vaporized which turns metal-tagged antibodies into metal ions that are analyzed by mass spectrometer, output data is .fcs file with quantitative data for each measured metal ion (marker) per cell so like flow but higher dimensional data (more markers). then gating is done (after pre-processing/QC), where populations are identified by gating on markers that define broad/sub lineages</a:t>
            </a:r>
          </a:p>
        </p:txBody>
      </p:sp>
      <p:sp>
        <p:nvSpPr>
          <p:cNvPr id="4" name="Slide Number Placeholder 3">
            <a:extLst>
              <a:ext uri="{FF2B5EF4-FFF2-40B4-BE49-F238E27FC236}">
                <a16:creationId xmlns:a16="http://schemas.microsoft.com/office/drawing/2014/main" id="{8BFE1C9B-E9DB-380B-5EF0-59ABE5129D4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767841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rmal Text">
    <p:spTree>
      <p:nvGrpSpPr>
        <p:cNvPr id="1" name=""/>
        <p:cNvGrpSpPr/>
        <p:nvPr/>
      </p:nvGrpSpPr>
      <p:grpSpPr>
        <a:xfrm>
          <a:off x="0" y="0"/>
          <a:ext cx="0" cy="0"/>
          <a:chOff x="0" y="0"/>
          <a:chExt cx="0" cy="0"/>
        </a:xfrm>
      </p:grpSpPr>
      <p:sp>
        <p:nvSpPr>
          <p:cNvPr id="5" name="Regular Text"/>
          <p:cNvSpPr>
            <a:spLocks noGrp="1"/>
          </p:cNvSpPr>
          <p:nvPr>
            <p:ph type="body" sz="quarter" idx="10" hasCustomPrompt="1"/>
          </p:nvPr>
        </p:nvSpPr>
        <p:spPr>
          <a:xfrm>
            <a:off x="419100" y="1295400"/>
            <a:ext cx="11358372" cy="4520184"/>
          </a:xfrm>
          <a:prstGeom prst="rect">
            <a:avLst/>
          </a:prstGeom>
        </p:spPr>
        <p:txBody>
          <a:bodyPr/>
          <a:lstStyle>
            <a:lvl1pPr marL="0" indent="0">
              <a:buClr>
                <a:schemeClr val="tx2"/>
              </a:buClr>
              <a:buNone/>
              <a:defRPr baseline="0"/>
            </a:lvl1pPr>
            <a:lvl2pPr marL="284163" indent="0">
              <a:buClr>
                <a:schemeClr val="tx2"/>
              </a:buClr>
              <a:buNone/>
              <a:defRPr/>
            </a:lvl2pPr>
            <a:lvl3pPr marL="576263" indent="0">
              <a:buClr>
                <a:schemeClr val="tx2"/>
              </a:buClr>
              <a:buNone/>
              <a:defRPr/>
            </a:lvl3pPr>
            <a:lvl4pPr marL="917575" indent="0">
              <a:buClr>
                <a:schemeClr val="tx2"/>
              </a:buClr>
              <a:buNone/>
              <a:defRPr/>
            </a:lvl4pPr>
            <a:lvl5pPr marL="1198563" indent="0">
              <a:buClr>
                <a:schemeClr val="tx2"/>
              </a:buClr>
              <a:buNone/>
              <a:defRPr/>
            </a:lvl5pPr>
          </a:lstStyle>
          <a:p>
            <a:pPr lvl="0"/>
            <a:r>
              <a:rPr lang="en-US" dirty="0"/>
              <a:t>Replace with normal text</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651644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78835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2/27/25</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2/27/25</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D2977-B302-D67B-3D00-5BFE6BFBA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118E9-36BE-F2DC-A39D-639A0CE8E80C}"/>
              </a:ext>
            </a:extLst>
          </p:cNvPr>
          <p:cNvSpPr>
            <a:spLocks noGrp="1"/>
          </p:cNvSpPr>
          <p:nvPr>
            <p:ph type="ctrTitle"/>
          </p:nvPr>
        </p:nvSpPr>
        <p:spPr>
          <a:xfrm>
            <a:off x="1524000" y="1505137"/>
            <a:ext cx="9144000" cy="2387600"/>
          </a:xfrm>
        </p:spPr>
        <p:txBody>
          <a:bodyPr>
            <a:normAutofit/>
          </a:bodyPr>
          <a:lstStyle/>
          <a:p>
            <a:r>
              <a:rPr lang="en-US" sz="4400" dirty="0"/>
              <a:t>Immune cell subsets associated with immune-related adverse events during checkpoint inhibitor therapy</a:t>
            </a:r>
          </a:p>
        </p:txBody>
      </p:sp>
      <p:sp>
        <p:nvSpPr>
          <p:cNvPr id="3" name="Subtitle 2">
            <a:extLst>
              <a:ext uri="{FF2B5EF4-FFF2-40B4-BE49-F238E27FC236}">
                <a16:creationId xmlns:a16="http://schemas.microsoft.com/office/drawing/2014/main" id="{0D8A45E1-3F72-2259-E94F-5E71850B36F9}"/>
              </a:ext>
            </a:extLst>
          </p:cNvPr>
          <p:cNvSpPr>
            <a:spLocks noGrp="1"/>
          </p:cNvSpPr>
          <p:nvPr>
            <p:ph type="subTitle" idx="1"/>
          </p:nvPr>
        </p:nvSpPr>
        <p:spPr>
          <a:xfrm>
            <a:off x="1524000" y="3984812"/>
            <a:ext cx="9144000" cy="1655762"/>
          </a:xfrm>
        </p:spPr>
        <p:txBody>
          <a:bodyPr/>
          <a:lstStyle/>
          <a:p>
            <a:r>
              <a:rPr lang="en-US" dirty="0"/>
              <a:t>2-27-2025</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572696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FEC5-7CE1-0D0F-676A-F44E6A0A4A8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E4109C1-89BD-6958-9A1F-D75056A9FF43}"/>
              </a:ext>
            </a:extLst>
          </p:cNvPr>
          <p:cNvGrpSpPr/>
          <p:nvPr/>
        </p:nvGrpSpPr>
        <p:grpSpPr>
          <a:xfrm>
            <a:off x="3033700" y="669899"/>
            <a:ext cx="8407451" cy="5736220"/>
            <a:chOff x="3033700" y="669899"/>
            <a:chExt cx="8407451" cy="5736220"/>
          </a:xfrm>
        </p:grpSpPr>
        <p:pic>
          <p:nvPicPr>
            <p:cNvPr id="3" name="Picture 2">
              <a:extLst>
                <a:ext uri="{FF2B5EF4-FFF2-40B4-BE49-F238E27FC236}">
                  <a16:creationId xmlns:a16="http://schemas.microsoft.com/office/drawing/2014/main" id="{E8DE3A82-2A49-8238-A091-F15444F1E827}"/>
                </a:ext>
              </a:extLst>
            </p:cNvPr>
            <p:cNvPicPr>
              <a:picLocks noChangeAspect="1"/>
            </p:cNvPicPr>
            <p:nvPr/>
          </p:nvPicPr>
          <p:blipFill>
            <a:blip r:embed="rId3"/>
            <a:stretch>
              <a:fillRect/>
            </a:stretch>
          </p:blipFill>
          <p:spPr>
            <a:xfrm>
              <a:off x="4430024" y="1799183"/>
              <a:ext cx="7011127" cy="4606936"/>
            </a:xfrm>
            <a:prstGeom prst="rect">
              <a:avLst/>
            </a:prstGeom>
          </p:spPr>
        </p:pic>
        <p:sp>
          <p:nvSpPr>
            <p:cNvPr id="4" name="Rectangle 3">
              <a:extLst>
                <a:ext uri="{FF2B5EF4-FFF2-40B4-BE49-F238E27FC236}">
                  <a16:creationId xmlns:a16="http://schemas.microsoft.com/office/drawing/2014/main" id="{0679C93E-F11D-6807-B4B2-05119E89B9A9}"/>
                </a:ext>
              </a:extLst>
            </p:cNvPr>
            <p:cNvSpPr/>
            <p:nvPr/>
          </p:nvSpPr>
          <p:spPr>
            <a:xfrm>
              <a:off x="3033700" y="669899"/>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45EC32D-208B-3BB2-A63B-7C3D964A1F15}"/>
                </a:ext>
              </a:extLst>
            </p:cNvPr>
            <p:cNvSpPr/>
            <p:nvPr/>
          </p:nvSpPr>
          <p:spPr>
            <a:xfrm>
              <a:off x="3033700" y="4256381"/>
              <a:ext cx="2792648" cy="16123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E2F29D-ECC7-D334-10BE-BC0F7C771FBC}"/>
                </a:ext>
              </a:extLst>
            </p:cNvPr>
            <p:cNvSpPr/>
            <p:nvPr/>
          </p:nvSpPr>
          <p:spPr>
            <a:xfrm>
              <a:off x="6949895" y="4572024"/>
              <a:ext cx="765461" cy="3979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E093E7-CE22-1E92-7624-7EC603F34890}"/>
                </a:ext>
              </a:extLst>
            </p:cNvPr>
            <p:cNvSpPr/>
            <p:nvPr/>
          </p:nvSpPr>
          <p:spPr>
            <a:xfrm>
              <a:off x="6658185" y="4631323"/>
              <a:ext cx="765461" cy="1468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DAD6490-AC82-4BA3-7592-AE9CD8BE0E91}"/>
              </a:ext>
            </a:extLst>
          </p:cNvPr>
          <p:cNvSpPr>
            <a:spLocks noGrp="1"/>
          </p:cNvSpPr>
          <p:nvPr>
            <p:ph type="title"/>
          </p:nvPr>
        </p:nvSpPr>
        <p:spPr>
          <a:xfrm>
            <a:off x="838200" y="593725"/>
            <a:ext cx="10602951" cy="1620085"/>
          </a:xfrm>
        </p:spPr>
        <p:txBody>
          <a:bodyPr>
            <a:normAutofit/>
          </a:bodyPr>
          <a:lstStyle/>
          <a:p>
            <a:r>
              <a:rPr lang="en-US" dirty="0"/>
              <a:t>Analyzing peripheral immune cell populations with mass cytometry</a:t>
            </a:r>
          </a:p>
        </p:txBody>
      </p:sp>
      <p:sp>
        <p:nvSpPr>
          <p:cNvPr id="5" name="Content Placeholder 2">
            <a:extLst>
              <a:ext uri="{FF2B5EF4-FFF2-40B4-BE49-F238E27FC236}">
                <a16:creationId xmlns:a16="http://schemas.microsoft.com/office/drawing/2014/main" id="{20E8CAEE-40D5-989B-8F05-2BCC95D4DDA8}"/>
              </a:ext>
            </a:extLst>
          </p:cNvPr>
          <p:cNvSpPr>
            <a:spLocks noGrp="1"/>
          </p:cNvSpPr>
          <p:nvPr>
            <p:ph idx="1"/>
          </p:nvPr>
        </p:nvSpPr>
        <p:spPr>
          <a:xfrm>
            <a:off x="838200" y="2287741"/>
            <a:ext cx="9922844" cy="4254950"/>
          </a:xfrm>
        </p:spPr>
        <p:txBody>
          <a:bodyPr>
            <a:normAutofit/>
          </a:bodyPr>
          <a:lstStyle/>
          <a:p>
            <a:r>
              <a:rPr lang="en-US" dirty="0"/>
              <a:t>Broad subsets (T, B, NK, monocytes…)</a:t>
            </a:r>
          </a:p>
          <a:p>
            <a:r>
              <a:rPr lang="en-US" dirty="0"/>
              <a:t>Memory subsets of T/B cells</a:t>
            </a:r>
          </a:p>
          <a:p>
            <a:r>
              <a:rPr lang="en-US" dirty="0"/>
              <a:t>Special CD4/CD8 subsets</a:t>
            </a:r>
          </a:p>
          <a:p>
            <a:r>
              <a:rPr lang="en-US" dirty="0"/>
              <a:t>PD1</a:t>
            </a:r>
            <a:r>
              <a:rPr lang="en-US" baseline="30000" dirty="0"/>
              <a:t>+</a:t>
            </a:r>
            <a:r>
              <a:rPr lang="en-US" dirty="0"/>
              <a:t> T/B/NK, PDL1</a:t>
            </a:r>
            <a:r>
              <a:rPr lang="en-US" baseline="30000" dirty="0"/>
              <a:t>+</a:t>
            </a:r>
            <a:r>
              <a:rPr lang="en-US" dirty="0"/>
              <a:t> monocytes</a:t>
            </a:r>
          </a:p>
        </p:txBody>
      </p:sp>
      <p:sp>
        <p:nvSpPr>
          <p:cNvPr id="12" name="TextBox 11">
            <a:extLst>
              <a:ext uri="{FF2B5EF4-FFF2-40B4-BE49-F238E27FC236}">
                <a16:creationId xmlns:a16="http://schemas.microsoft.com/office/drawing/2014/main" id="{DFFE5ACE-CCEB-25D1-BEB8-5C9B9DB20F7F}"/>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81736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2FCF-92F7-F59A-37B1-49D61E0E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8AEB2-F677-1DE0-C04D-9F1D4FE9D068}"/>
              </a:ext>
            </a:extLst>
          </p:cNvPr>
          <p:cNvSpPr>
            <a:spLocks noGrp="1"/>
          </p:cNvSpPr>
          <p:nvPr>
            <p:ph type="title"/>
          </p:nvPr>
        </p:nvSpPr>
        <p:spPr>
          <a:xfrm>
            <a:off x="838200" y="593725"/>
            <a:ext cx="10602951" cy="1620085"/>
          </a:xfrm>
        </p:spPr>
        <p:txBody>
          <a:bodyPr>
            <a:normAutofit/>
          </a:bodyPr>
          <a:lstStyle/>
          <a:p>
            <a:r>
              <a:rPr lang="en-US" dirty="0"/>
              <a:t>Manual gating of 80 specific immune cell subsets</a:t>
            </a:r>
          </a:p>
        </p:txBody>
      </p:sp>
      <p:pic>
        <p:nvPicPr>
          <p:cNvPr id="16" name="Picture 15">
            <a:extLst>
              <a:ext uri="{FF2B5EF4-FFF2-40B4-BE49-F238E27FC236}">
                <a16:creationId xmlns:a16="http://schemas.microsoft.com/office/drawing/2014/main" id="{501C74DD-7237-6502-AB3E-40CB8D8C70E8}"/>
              </a:ext>
            </a:extLst>
          </p:cNvPr>
          <p:cNvPicPr>
            <a:picLocks noChangeAspect="1"/>
          </p:cNvPicPr>
          <p:nvPr/>
        </p:nvPicPr>
        <p:blipFill rotWithShape="1">
          <a:blip r:embed="rId3"/>
          <a:srcRect r="1120" b="40123"/>
          <a:stretch/>
        </p:blipFill>
        <p:spPr>
          <a:xfrm>
            <a:off x="1862411" y="1660887"/>
            <a:ext cx="8195990" cy="4371759"/>
          </a:xfrm>
          <a:prstGeom prst="rect">
            <a:avLst/>
          </a:prstGeom>
        </p:spPr>
      </p:pic>
      <p:sp>
        <p:nvSpPr>
          <p:cNvPr id="3" name="TextBox 2">
            <a:extLst>
              <a:ext uri="{FF2B5EF4-FFF2-40B4-BE49-F238E27FC236}">
                <a16:creationId xmlns:a16="http://schemas.microsoft.com/office/drawing/2014/main" id="{07C82326-FF67-D677-34CB-CA75131A8CF0}"/>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224503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9A684-59FE-638C-63E0-D9102E183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86C6E-F17D-C4D6-24C8-B29220C264C3}"/>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7F7FB462-642B-7783-4C09-C2E419005C74}"/>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b="1" dirty="0"/>
              <a:t>Are there immune cell populations predictive of </a:t>
            </a:r>
            <a:r>
              <a:rPr lang="en-US" b="1" dirty="0" err="1"/>
              <a:t>irAE</a:t>
            </a:r>
            <a:r>
              <a:rPr lang="en-US" b="1" dirty="0"/>
              <a:t> development/response to ICI?</a:t>
            </a:r>
          </a:p>
          <a:p>
            <a:pPr marL="514350" indent="-514350">
              <a:buFont typeface="+mj-lt"/>
              <a:buAutoNum type="arabicPeriod"/>
            </a:pPr>
            <a:r>
              <a:rPr lang="en-US" dirty="0"/>
              <a:t>Identifying how immune cell subsets change over ICI</a:t>
            </a:r>
          </a:p>
          <a:p>
            <a:pPr marL="971550" lvl="1" indent="-514350">
              <a:buFont typeface="+mj-lt"/>
              <a:buAutoNum type="alphaLcParenR"/>
            </a:pPr>
            <a:r>
              <a:rPr lang="en-US" dirty="0"/>
              <a:t>Do some immune cell subsets change differently in those who do vs. don’t develop </a:t>
            </a:r>
            <a:r>
              <a:rPr lang="en-US" dirty="0" err="1"/>
              <a:t>irAEs</a:t>
            </a:r>
            <a:r>
              <a:rPr lang="en-US" dirty="0"/>
              <a:t>?</a:t>
            </a:r>
          </a:p>
          <a:p>
            <a:pPr marL="971550" lvl="1" indent="-514350">
              <a:buFont typeface="+mj-lt"/>
              <a:buAutoNum type="alphaLcParenR"/>
            </a:pPr>
            <a:r>
              <a:rPr lang="en-US" dirty="0"/>
              <a:t>Do those who develop </a:t>
            </a:r>
            <a:r>
              <a:rPr lang="en-US" dirty="0" err="1"/>
              <a:t>irAEs</a:t>
            </a:r>
            <a:r>
              <a:rPr lang="en-US" dirty="0"/>
              <a:t> develop a more autoimmune-like immunotype?</a:t>
            </a:r>
          </a:p>
        </p:txBody>
      </p:sp>
    </p:spTree>
    <p:extLst>
      <p:ext uri="{BB962C8B-B14F-4D97-AF65-F5344CB8AC3E}">
        <p14:creationId xmlns:p14="http://schemas.microsoft.com/office/powerpoint/2010/main" val="3150035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4E0E6-8853-A733-AEBE-2B6CC69F0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897CD-6895-6996-0AD3-9AD37A782860}"/>
              </a:ext>
            </a:extLst>
          </p:cNvPr>
          <p:cNvSpPr>
            <a:spLocks noGrp="1"/>
          </p:cNvSpPr>
          <p:nvPr>
            <p:ph type="title"/>
          </p:nvPr>
        </p:nvSpPr>
        <p:spPr>
          <a:xfrm>
            <a:off x="838200" y="593725"/>
            <a:ext cx="9431955" cy="1620085"/>
          </a:xfrm>
        </p:spPr>
        <p:txBody>
          <a:bodyPr>
            <a:normAutofit/>
          </a:bodyPr>
          <a:lstStyle/>
          <a:p>
            <a:r>
              <a:rPr lang="en-US" dirty="0"/>
              <a:t>Methods overview</a:t>
            </a:r>
          </a:p>
        </p:txBody>
      </p:sp>
      <p:pic>
        <p:nvPicPr>
          <p:cNvPr id="7" name="Picture 6">
            <a:extLst>
              <a:ext uri="{FF2B5EF4-FFF2-40B4-BE49-F238E27FC236}">
                <a16:creationId xmlns:a16="http://schemas.microsoft.com/office/drawing/2014/main" id="{79A333A4-2AC8-D41B-6E26-CFDB44F794B0}"/>
              </a:ext>
            </a:extLst>
          </p:cNvPr>
          <p:cNvPicPr>
            <a:picLocks noChangeAspect="1"/>
          </p:cNvPicPr>
          <p:nvPr/>
        </p:nvPicPr>
        <p:blipFill>
          <a:blip r:embed="rId3"/>
          <a:stretch>
            <a:fillRect/>
          </a:stretch>
        </p:blipFill>
        <p:spPr>
          <a:xfrm>
            <a:off x="6762475" y="3516088"/>
            <a:ext cx="3235089" cy="3235089"/>
          </a:xfrm>
          <a:prstGeom prst="rect">
            <a:avLst/>
          </a:prstGeom>
        </p:spPr>
      </p:pic>
      <p:sp>
        <p:nvSpPr>
          <p:cNvPr id="11" name="Content Placeholder 2">
            <a:extLst>
              <a:ext uri="{FF2B5EF4-FFF2-40B4-BE49-F238E27FC236}">
                <a16:creationId xmlns:a16="http://schemas.microsoft.com/office/drawing/2014/main" id="{B5A2E3BE-3D38-68C1-9A6C-55DB26893594}"/>
              </a:ext>
            </a:extLst>
          </p:cNvPr>
          <p:cNvSpPr>
            <a:spLocks noGrp="1"/>
          </p:cNvSpPr>
          <p:nvPr>
            <p:ph idx="1"/>
          </p:nvPr>
        </p:nvSpPr>
        <p:spPr>
          <a:xfrm>
            <a:off x="838200" y="1919289"/>
            <a:ext cx="5362303" cy="4623402"/>
          </a:xfrm>
        </p:spPr>
        <p:txBody>
          <a:bodyPr>
            <a:normAutofit/>
          </a:bodyPr>
          <a:lstStyle/>
          <a:p>
            <a:pPr marL="514350" indent="-514350">
              <a:buFont typeface="+mj-lt"/>
              <a:buAutoNum type="arabicPeriod"/>
            </a:pPr>
            <a:r>
              <a:rPr lang="en-US" sz="2800" dirty="0"/>
              <a:t>Remove 9 subsets with high technical variation</a:t>
            </a:r>
          </a:p>
          <a:p>
            <a:pPr marL="514350" indent="-514350">
              <a:buFont typeface="+mj-lt"/>
              <a:buAutoNum type="arabicPeriod"/>
            </a:pPr>
            <a:r>
              <a:rPr lang="en-US" sz="2800" dirty="0"/>
              <a:t>Logit transform percent of parent data to be more normally distributed</a:t>
            </a:r>
          </a:p>
          <a:p>
            <a:pPr marL="514350" indent="-514350">
              <a:buFont typeface="+mj-lt"/>
              <a:buAutoNum type="arabicPeriod"/>
            </a:pPr>
            <a:r>
              <a:rPr lang="en-US" sz="2800" dirty="0"/>
              <a:t>Use lin</a:t>
            </a:r>
            <a:r>
              <a:rPr lang="en-US" dirty="0"/>
              <a:t>ear model with batch as a factor</a:t>
            </a:r>
          </a:p>
          <a:p>
            <a:pPr marL="0" indent="0">
              <a:buNone/>
            </a:pPr>
            <a:endParaRPr lang="en-US" sz="2800" dirty="0"/>
          </a:p>
          <a:p>
            <a:pPr marL="0" indent="0">
              <a:buNone/>
            </a:pPr>
            <a:r>
              <a:rPr lang="en-US" sz="2800" dirty="0" err="1"/>
              <a:t>freq</a:t>
            </a:r>
            <a:r>
              <a:rPr lang="en-US" sz="2800" dirty="0"/>
              <a:t> ~ group*response + batch</a:t>
            </a:r>
          </a:p>
        </p:txBody>
      </p:sp>
      <p:pic>
        <p:nvPicPr>
          <p:cNvPr id="4" name="Picture 3">
            <a:extLst>
              <a:ext uri="{FF2B5EF4-FFF2-40B4-BE49-F238E27FC236}">
                <a16:creationId xmlns:a16="http://schemas.microsoft.com/office/drawing/2014/main" id="{543C80E0-FBC0-820A-7990-4AE15D41B3BE}"/>
              </a:ext>
            </a:extLst>
          </p:cNvPr>
          <p:cNvPicPr>
            <a:picLocks noChangeAspect="1"/>
          </p:cNvPicPr>
          <p:nvPr/>
        </p:nvPicPr>
        <p:blipFill>
          <a:blip r:embed="rId4"/>
          <a:stretch>
            <a:fillRect/>
          </a:stretch>
        </p:blipFill>
        <p:spPr>
          <a:xfrm>
            <a:off x="6762475" y="142328"/>
            <a:ext cx="3377577" cy="3373760"/>
          </a:xfrm>
          <a:prstGeom prst="rect">
            <a:avLst/>
          </a:prstGeom>
        </p:spPr>
      </p:pic>
    </p:spTree>
    <p:extLst>
      <p:ext uri="{BB962C8B-B14F-4D97-AF65-F5344CB8AC3E}">
        <p14:creationId xmlns:p14="http://schemas.microsoft.com/office/powerpoint/2010/main" val="289447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885FD-2D4F-003D-B941-F1817CA0C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274FF0-0EED-D2CF-E782-E8191B81CF20}"/>
              </a:ext>
            </a:extLst>
          </p:cNvPr>
          <p:cNvSpPr>
            <a:spLocks noGrp="1"/>
          </p:cNvSpPr>
          <p:nvPr>
            <p:ph type="title"/>
          </p:nvPr>
        </p:nvSpPr>
        <p:spPr>
          <a:xfrm>
            <a:off x="838200" y="593725"/>
            <a:ext cx="9995263" cy="1620085"/>
          </a:xfrm>
        </p:spPr>
        <p:txBody>
          <a:bodyPr>
            <a:normAutofit/>
          </a:bodyPr>
          <a:lstStyle/>
          <a:p>
            <a:r>
              <a:rPr lang="en-US" dirty="0"/>
              <a:t>Baseline B cells of non-granulocyte frequency lower in </a:t>
            </a:r>
            <a:r>
              <a:rPr lang="en-US" dirty="0" err="1"/>
              <a:t>irAE</a:t>
            </a:r>
            <a:r>
              <a:rPr lang="en-US" dirty="0"/>
              <a:t> group</a:t>
            </a:r>
          </a:p>
        </p:txBody>
      </p:sp>
      <p:pic>
        <p:nvPicPr>
          <p:cNvPr id="4" name="Picture 3">
            <a:extLst>
              <a:ext uri="{FF2B5EF4-FFF2-40B4-BE49-F238E27FC236}">
                <a16:creationId xmlns:a16="http://schemas.microsoft.com/office/drawing/2014/main" id="{1907F31A-444A-3EEF-6536-C4B18D8BB4EA}"/>
              </a:ext>
            </a:extLst>
          </p:cNvPr>
          <p:cNvPicPr>
            <a:picLocks noChangeAspect="1"/>
          </p:cNvPicPr>
          <p:nvPr/>
        </p:nvPicPr>
        <p:blipFill>
          <a:blip r:embed="rId3"/>
          <a:stretch>
            <a:fillRect/>
          </a:stretch>
        </p:blipFill>
        <p:spPr>
          <a:xfrm>
            <a:off x="97639" y="2424472"/>
            <a:ext cx="5820805" cy="3874501"/>
          </a:xfrm>
          <a:prstGeom prst="rect">
            <a:avLst/>
          </a:prstGeom>
        </p:spPr>
      </p:pic>
      <p:pic>
        <p:nvPicPr>
          <p:cNvPr id="7" name="Picture 6">
            <a:extLst>
              <a:ext uri="{FF2B5EF4-FFF2-40B4-BE49-F238E27FC236}">
                <a16:creationId xmlns:a16="http://schemas.microsoft.com/office/drawing/2014/main" id="{3974E309-17A0-B9FE-E1C1-13187455D3B3}"/>
              </a:ext>
            </a:extLst>
          </p:cNvPr>
          <p:cNvPicPr>
            <a:picLocks noChangeAspect="1"/>
          </p:cNvPicPr>
          <p:nvPr/>
        </p:nvPicPr>
        <p:blipFill>
          <a:blip r:embed="rId4"/>
          <a:stretch>
            <a:fillRect/>
          </a:stretch>
        </p:blipFill>
        <p:spPr>
          <a:xfrm>
            <a:off x="6164368" y="2424472"/>
            <a:ext cx="5820804" cy="3656243"/>
          </a:xfrm>
          <a:prstGeom prst="rect">
            <a:avLst/>
          </a:prstGeom>
        </p:spPr>
      </p:pic>
      <p:sp>
        <p:nvSpPr>
          <p:cNvPr id="11" name="TextBox 10">
            <a:extLst>
              <a:ext uri="{FF2B5EF4-FFF2-40B4-BE49-F238E27FC236}">
                <a16:creationId xmlns:a16="http://schemas.microsoft.com/office/drawing/2014/main" id="{754217B6-BA08-72BF-C11D-827F568F9FD6}"/>
              </a:ext>
            </a:extLst>
          </p:cNvPr>
          <p:cNvSpPr txBox="1"/>
          <p:nvPr/>
        </p:nvSpPr>
        <p:spPr>
          <a:xfrm>
            <a:off x="264200" y="2213810"/>
            <a:ext cx="1903085" cy="369332"/>
          </a:xfrm>
          <a:prstGeom prst="rect">
            <a:avLst/>
          </a:prstGeom>
          <a:noFill/>
        </p:spPr>
        <p:txBody>
          <a:bodyPr wrap="none" rtlCol="0">
            <a:spAutoFit/>
          </a:bodyPr>
          <a:lstStyle/>
          <a:p>
            <a:r>
              <a:rPr lang="en-US" dirty="0"/>
              <a:t>Higher in non-</a:t>
            </a:r>
            <a:r>
              <a:rPr lang="en-US" dirty="0" err="1"/>
              <a:t>irAE</a:t>
            </a:r>
            <a:endParaRPr lang="en-US" dirty="0"/>
          </a:p>
        </p:txBody>
      </p:sp>
      <p:sp>
        <p:nvSpPr>
          <p:cNvPr id="12" name="TextBox 11">
            <a:extLst>
              <a:ext uri="{FF2B5EF4-FFF2-40B4-BE49-F238E27FC236}">
                <a16:creationId xmlns:a16="http://schemas.microsoft.com/office/drawing/2014/main" id="{DF709D83-318C-899E-7FC1-36AE589D95F1}"/>
              </a:ext>
            </a:extLst>
          </p:cNvPr>
          <p:cNvSpPr txBox="1"/>
          <p:nvPr/>
        </p:nvSpPr>
        <p:spPr>
          <a:xfrm>
            <a:off x="3241789" y="2213810"/>
            <a:ext cx="1467068" cy="369332"/>
          </a:xfrm>
          <a:prstGeom prst="rect">
            <a:avLst/>
          </a:prstGeom>
          <a:noFill/>
        </p:spPr>
        <p:txBody>
          <a:bodyPr wrap="none" rtlCol="0">
            <a:spAutoFit/>
          </a:bodyPr>
          <a:lstStyle/>
          <a:p>
            <a:r>
              <a:rPr lang="en-US" dirty="0"/>
              <a:t>Higher in </a:t>
            </a:r>
            <a:r>
              <a:rPr lang="en-US" dirty="0" err="1"/>
              <a:t>irAE</a:t>
            </a:r>
            <a:endParaRPr lang="en-US" dirty="0"/>
          </a:p>
        </p:txBody>
      </p:sp>
    </p:spTree>
    <p:extLst>
      <p:ext uri="{BB962C8B-B14F-4D97-AF65-F5344CB8AC3E}">
        <p14:creationId xmlns:p14="http://schemas.microsoft.com/office/powerpoint/2010/main" val="335126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930E6-C103-4EA9-B20B-A93C2D126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831D2-D8D7-5EEE-8227-8FEBC2C8D3CC}"/>
              </a:ext>
            </a:extLst>
          </p:cNvPr>
          <p:cNvSpPr>
            <a:spLocks noGrp="1"/>
          </p:cNvSpPr>
          <p:nvPr>
            <p:ph type="title"/>
          </p:nvPr>
        </p:nvSpPr>
        <p:spPr>
          <a:xfrm>
            <a:off x="838200" y="593725"/>
            <a:ext cx="9995263" cy="1620085"/>
          </a:xfrm>
        </p:spPr>
        <p:txBody>
          <a:bodyPr>
            <a:normAutofit/>
          </a:bodyPr>
          <a:lstStyle/>
          <a:p>
            <a:r>
              <a:rPr lang="en-US" dirty="0"/>
              <a:t>Baseline MAIT of non-naïve CD8 frequency lower in thyroid </a:t>
            </a:r>
            <a:r>
              <a:rPr lang="en-US" dirty="0" err="1"/>
              <a:t>irAE</a:t>
            </a:r>
            <a:r>
              <a:rPr lang="en-US" dirty="0"/>
              <a:t> group</a:t>
            </a:r>
          </a:p>
        </p:txBody>
      </p:sp>
      <p:sp>
        <p:nvSpPr>
          <p:cNvPr id="11" name="TextBox 10">
            <a:extLst>
              <a:ext uri="{FF2B5EF4-FFF2-40B4-BE49-F238E27FC236}">
                <a16:creationId xmlns:a16="http://schemas.microsoft.com/office/drawing/2014/main" id="{576D885D-E374-0689-D402-D3B8367EA13E}"/>
              </a:ext>
            </a:extLst>
          </p:cNvPr>
          <p:cNvSpPr txBox="1"/>
          <p:nvPr/>
        </p:nvSpPr>
        <p:spPr>
          <a:xfrm>
            <a:off x="-66726" y="2213810"/>
            <a:ext cx="2627642" cy="369332"/>
          </a:xfrm>
          <a:prstGeom prst="rect">
            <a:avLst/>
          </a:prstGeom>
          <a:noFill/>
        </p:spPr>
        <p:txBody>
          <a:bodyPr wrap="none" rtlCol="0">
            <a:spAutoFit/>
          </a:bodyPr>
          <a:lstStyle/>
          <a:p>
            <a:r>
              <a:rPr lang="en-US" dirty="0"/>
              <a:t>Higher in non-thyroid </a:t>
            </a:r>
            <a:r>
              <a:rPr lang="en-US" dirty="0" err="1"/>
              <a:t>irAE</a:t>
            </a:r>
            <a:endParaRPr lang="en-US" dirty="0"/>
          </a:p>
        </p:txBody>
      </p:sp>
      <p:sp>
        <p:nvSpPr>
          <p:cNvPr id="12" name="TextBox 11">
            <a:extLst>
              <a:ext uri="{FF2B5EF4-FFF2-40B4-BE49-F238E27FC236}">
                <a16:creationId xmlns:a16="http://schemas.microsoft.com/office/drawing/2014/main" id="{6CA590C8-B0F0-7E4A-162E-6DCD865887C7}"/>
              </a:ext>
            </a:extLst>
          </p:cNvPr>
          <p:cNvSpPr txBox="1"/>
          <p:nvPr/>
        </p:nvSpPr>
        <p:spPr>
          <a:xfrm>
            <a:off x="2997949" y="2213810"/>
            <a:ext cx="2191626" cy="369332"/>
          </a:xfrm>
          <a:prstGeom prst="rect">
            <a:avLst/>
          </a:prstGeom>
          <a:noFill/>
        </p:spPr>
        <p:txBody>
          <a:bodyPr wrap="none" rtlCol="0">
            <a:spAutoFit/>
          </a:bodyPr>
          <a:lstStyle/>
          <a:p>
            <a:r>
              <a:rPr lang="en-US" dirty="0"/>
              <a:t>Higher in thyroid </a:t>
            </a:r>
            <a:r>
              <a:rPr lang="en-US" dirty="0" err="1"/>
              <a:t>irAE</a:t>
            </a:r>
            <a:endParaRPr lang="en-US" dirty="0"/>
          </a:p>
        </p:txBody>
      </p:sp>
      <p:pic>
        <p:nvPicPr>
          <p:cNvPr id="3" name="Picture 2">
            <a:extLst>
              <a:ext uri="{FF2B5EF4-FFF2-40B4-BE49-F238E27FC236}">
                <a16:creationId xmlns:a16="http://schemas.microsoft.com/office/drawing/2014/main" id="{A851ED16-1AB3-9327-CD67-E94A8FDFF06E}"/>
              </a:ext>
            </a:extLst>
          </p:cNvPr>
          <p:cNvPicPr>
            <a:picLocks noChangeAspect="1"/>
          </p:cNvPicPr>
          <p:nvPr/>
        </p:nvPicPr>
        <p:blipFill>
          <a:blip r:embed="rId3"/>
          <a:stretch>
            <a:fillRect/>
          </a:stretch>
        </p:blipFill>
        <p:spPr>
          <a:xfrm>
            <a:off x="5899089" y="2583142"/>
            <a:ext cx="5478825" cy="3455698"/>
          </a:xfrm>
          <a:prstGeom prst="rect">
            <a:avLst/>
          </a:prstGeom>
        </p:spPr>
      </p:pic>
      <p:pic>
        <p:nvPicPr>
          <p:cNvPr id="5" name="Picture 4">
            <a:extLst>
              <a:ext uri="{FF2B5EF4-FFF2-40B4-BE49-F238E27FC236}">
                <a16:creationId xmlns:a16="http://schemas.microsoft.com/office/drawing/2014/main" id="{886AB8C5-4811-8E26-CE38-92672569B902}"/>
              </a:ext>
            </a:extLst>
          </p:cNvPr>
          <p:cNvPicPr>
            <a:picLocks noChangeAspect="1"/>
          </p:cNvPicPr>
          <p:nvPr/>
        </p:nvPicPr>
        <p:blipFill>
          <a:blip r:embed="rId4"/>
          <a:stretch>
            <a:fillRect/>
          </a:stretch>
        </p:blipFill>
        <p:spPr>
          <a:xfrm>
            <a:off x="116155" y="2583142"/>
            <a:ext cx="5217901" cy="3455698"/>
          </a:xfrm>
          <a:prstGeom prst="rect">
            <a:avLst/>
          </a:prstGeom>
        </p:spPr>
      </p:pic>
    </p:spTree>
    <p:extLst>
      <p:ext uri="{BB962C8B-B14F-4D97-AF65-F5344CB8AC3E}">
        <p14:creationId xmlns:p14="http://schemas.microsoft.com/office/powerpoint/2010/main" val="3830857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4F907-8834-7D8F-59DD-FE10E9C66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92528-31A2-7D7C-B2AA-1DC61A345D23}"/>
              </a:ext>
            </a:extLst>
          </p:cNvPr>
          <p:cNvSpPr>
            <a:spLocks noGrp="1"/>
          </p:cNvSpPr>
          <p:nvPr>
            <p:ph type="title"/>
          </p:nvPr>
        </p:nvSpPr>
        <p:spPr>
          <a:xfrm>
            <a:off x="838200" y="593725"/>
            <a:ext cx="9431955" cy="1620085"/>
          </a:xfrm>
        </p:spPr>
        <p:txBody>
          <a:bodyPr>
            <a:normAutofit/>
          </a:bodyPr>
          <a:lstStyle/>
          <a:p>
            <a:r>
              <a:rPr lang="en-US" dirty="0"/>
              <a:t>Different response types do not have different baseline immune cell frequencies</a:t>
            </a:r>
          </a:p>
        </p:txBody>
      </p:sp>
      <p:pic>
        <p:nvPicPr>
          <p:cNvPr id="7" name="Picture 6">
            <a:extLst>
              <a:ext uri="{FF2B5EF4-FFF2-40B4-BE49-F238E27FC236}">
                <a16:creationId xmlns:a16="http://schemas.microsoft.com/office/drawing/2014/main" id="{E61F080F-736C-FE66-39B0-8C6733988D4B}"/>
              </a:ext>
            </a:extLst>
          </p:cNvPr>
          <p:cNvPicPr>
            <a:picLocks noChangeAspect="1"/>
          </p:cNvPicPr>
          <p:nvPr/>
        </p:nvPicPr>
        <p:blipFill>
          <a:blip r:embed="rId3"/>
          <a:stretch>
            <a:fillRect/>
          </a:stretch>
        </p:blipFill>
        <p:spPr>
          <a:xfrm>
            <a:off x="2217936" y="2533603"/>
            <a:ext cx="6435635" cy="4221175"/>
          </a:xfrm>
          <a:prstGeom prst="rect">
            <a:avLst/>
          </a:prstGeom>
        </p:spPr>
      </p:pic>
      <p:sp>
        <p:nvSpPr>
          <p:cNvPr id="3" name="TextBox 2">
            <a:extLst>
              <a:ext uri="{FF2B5EF4-FFF2-40B4-BE49-F238E27FC236}">
                <a16:creationId xmlns:a16="http://schemas.microsoft.com/office/drawing/2014/main" id="{680DCC7D-6F6A-6BD9-2888-790CD755EB21}"/>
              </a:ext>
            </a:extLst>
          </p:cNvPr>
          <p:cNvSpPr txBox="1"/>
          <p:nvPr/>
        </p:nvSpPr>
        <p:spPr>
          <a:xfrm>
            <a:off x="1921845" y="2164271"/>
            <a:ext cx="2908810" cy="369332"/>
          </a:xfrm>
          <a:prstGeom prst="rect">
            <a:avLst/>
          </a:prstGeom>
          <a:noFill/>
        </p:spPr>
        <p:txBody>
          <a:bodyPr wrap="none" rtlCol="0">
            <a:spAutoFit/>
          </a:bodyPr>
          <a:lstStyle/>
          <a:p>
            <a:r>
              <a:rPr lang="en-US" dirty="0"/>
              <a:t>Higher in progressive disease</a:t>
            </a:r>
          </a:p>
        </p:txBody>
      </p:sp>
      <p:sp>
        <p:nvSpPr>
          <p:cNvPr id="4" name="TextBox 3">
            <a:extLst>
              <a:ext uri="{FF2B5EF4-FFF2-40B4-BE49-F238E27FC236}">
                <a16:creationId xmlns:a16="http://schemas.microsoft.com/office/drawing/2014/main" id="{1E475883-5975-643D-100A-E3734264E644}"/>
              </a:ext>
            </a:extLst>
          </p:cNvPr>
          <p:cNvSpPr txBox="1"/>
          <p:nvPr/>
        </p:nvSpPr>
        <p:spPr>
          <a:xfrm>
            <a:off x="5490469" y="2164271"/>
            <a:ext cx="3344826" cy="369332"/>
          </a:xfrm>
          <a:prstGeom prst="rect">
            <a:avLst/>
          </a:prstGeom>
          <a:noFill/>
        </p:spPr>
        <p:txBody>
          <a:bodyPr wrap="none" rtlCol="0">
            <a:spAutoFit/>
          </a:bodyPr>
          <a:lstStyle/>
          <a:p>
            <a:r>
              <a:rPr lang="en-US" dirty="0"/>
              <a:t>Higher in non-progressive disease</a:t>
            </a:r>
          </a:p>
        </p:txBody>
      </p:sp>
    </p:spTree>
    <p:extLst>
      <p:ext uri="{BB962C8B-B14F-4D97-AF65-F5344CB8AC3E}">
        <p14:creationId xmlns:p14="http://schemas.microsoft.com/office/powerpoint/2010/main" val="3084057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E948-F421-F46A-C9D8-3E76BB471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9238F-0173-971E-67A4-65D5C4BE5B5F}"/>
              </a:ext>
            </a:extLst>
          </p:cNvPr>
          <p:cNvSpPr>
            <a:spLocks noGrp="1"/>
          </p:cNvSpPr>
          <p:nvPr>
            <p:ph type="title"/>
          </p:nvPr>
        </p:nvSpPr>
        <p:spPr>
          <a:xfrm>
            <a:off x="838200" y="593725"/>
            <a:ext cx="9431955" cy="1620085"/>
          </a:xfrm>
        </p:spPr>
        <p:txBody>
          <a:bodyPr>
            <a:normAutofit/>
          </a:bodyPr>
          <a:lstStyle/>
          <a:p>
            <a:r>
              <a:rPr lang="en-US" dirty="0"/>
              <a:t>Response types are not significantly differentially distributed by </a:t>
            </a:r>
            <a:r>
              <a:rPr lang="en-US" dirty="0" err="1"/>
              <a:t>irAE</a:t>
            </a:r>
            <a:r>
              <a:rPr lang="en-US" dirty="0"/>
              <a:t> group</a:t>
            </a:r>
          </a:p>
        </p:txBody>
      </p:sp>
      <p:pic>
        <p:nvPicPr>
          <p:cNvPr id="4" name="Picture 3">
            <a:extLst>
              <a:ext uri="{FF2B5EF4-FFF2-40B4-BE49-F238E27FC236}">
                <a16:creationId xmlns:a16="http://schemas.microsoft.com/office/drawing/2014/main" id="{0FFD7742-7E74-65A3-F32B-0B3EC0DC731F}"/>
              </a:ext>
            </a:extLst>
          </p:cNvPr>
          <p:cNvPicPr>
            <a:picLocks noChangeAspect="1"/>
          </p:cNvPicPr>
          <p:nvPr/>
        </p:nvPicPr>
        <p:blipFill>
          <a:blip r:embed="rId3"/>
          <a:stretch>
            <a:fillRect/>
          </a:stretch>
        </p:blipFill>
        <p:spPr>
          <a:xfrm>
            <a:off x="2108747" y="2213810"/>
            <a:ext cx="7610018" cy="3816588"/>
          </a:xfrm>
          <a:prstGeom prst="rect">
            <a:avLst/>
          </a:prstGeom>
        </p:spPr>
      </p:pic>
      <p:sp>
        <p:nvSpPr>
          <p:cNvPr id="5" name="TextBox 4">
            <a:extLst>
              <a:ext uri="{FF2B5EF4-FFF2-40B4-BE49-F238E27FC236}">
                <a16:creationId xmlns:a16="http://schemas.microsoft.com/office/drawing/2014/main" id="{1A9490DD-4CA4-1DAA-F81E-F7B4B59C79F8}"/>
              </a:ext>
            </a:extLst>
          </p:cNvPr>
          <p:cNvSpPr txBox="1"/>
          <p:nvPr/>
        </p:nvSpPr>
        <p:spPr>
          <a:xfrm>
            <a:off x="4153988" y="6285566"/>
            <a:ext cx="2789290" cy="369332"/>
          </a:xfrm>
          <a:prstGeom prst="rect">
            <a:avLst/>
          </a:prstGeom>
          <a:noFill/>
        </p:spPr>
        <p:txBody>
          <a:bodyPr wrap="none" rtlCol="0">
            <a:spAutoFit/>
          </a:bodyPr>
          <a:lstStyle/>
          <a:p>
            <a:r>
              <a:rPr lang="en-US" dirty="0"/>
              <a:t>Fischer’s exact test </a:t>
            </a:r>
            <a:r>
              <a:rPr lang="en-US" dirty="0" err="1"/>
              <a:t>pval</a:t>
            </a:r>
            <a:r>
              <a:rPr lang="en-US" dirty="0"/>
              <a:t>: 0.5</a:t>
            </a:r>
          </a:p>
        </p:txBody>
      </p:sp>
    </p:spTree>
    <p:extLst>
      <p:ext uri="{BB962C8B-B14F-4D97-AF65-F5344CB8AC3E}">
        <p14:creationId xmlns:p14="http://schemas.microsoft.com/office/powerpoint/2010/main" val="68498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DFF2C-E501-CC8B-AC41-0BCB24BC6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FC1CC-00BD-7A20-6338-92FBBA482618}"/>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56183ABA-7967-85D3-D76E-34360FA3596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Are there immune cell populations predictive of </a:t>
            </a:r>
            <a:r>
              <a:rPr lang="en-US" dirty="0" err="1"/>
              <a:t>irAE</a:t>
            </a:r>
            <a:r>
              <a:rPr lang="en-US" dirty="0"/>
              <a:t> development/response to ICI?</a:t>
            </a:r>
          </a:p>
          <a:p>
            <a:pPr marL="514350" indent="-514350">
              <a:buFont typeface="+mj-lt"/>
              <a:buAutoNum type="arabicPeriod"/>
            </a:pPr>
            <a:r>
              <a:rPr lang="en-US" dirty="0"/>
              <a:t>Identifying how immune cell subsets change over ICI</a:t>
            </a:r>
          </a:p>
          <a:p>
            <a:pPr marL="971550" lvl="1" indent="-514350">
              <a:buFont typeface="+mj-lt"/>
              <a:buAutoNum type="alphaLcParenR"/>
            </a:pPr>
            <a:r>
              <a:rPr lang="en-US" b="1" dirty="0"/>
              <a:t>Do some immune cell subsets change differently in those who do vs. don’t develop </a:t>
            </a:r>
            <a:r>
              <a:rPr lang="en-US" b="1" dirty="0" err="1"/>
              <a:t>irAEs</a:t>
            </a:r>
            <a:r>
              <a:rPr lang="en-US" b="1" dirty="0"/>
              <a:t>?</a:t>
            </a:r>
          </a:p>
          <a:p>
            <a:pPr marL="971550" lvl="1" indent="-514350">
              <a:buFont typeface="+mj-lt"/>
              <a:buAutoNum type="alphaLcParenR"/>
            </a:pPr>
            <a:r>
              <a:rPr lang="en-US" dirty="0"/>
              <a:t>Do those who develop </a:t>
            </a:r>
            <a:r>
              <a:rPr lang="en-US" dirty="0" err="1"/>
              <a:t>irAEs</a:t>
            </a:r>
            <a:r>
              <a:rPr lang="en-US" dirty="0"/>
              <a:t> develop a more autoimmune-like immunotype?</a:t>
            </a:r>
          </a:p>
        </p:txBody>
      </p:sp>
    </p:spTree>
    <p:extLst>
      <p:ext uri="{BB962C8B-B14F-4D97-AF65-F5344CB8AC3E}">
        <p14:creationId xmlns:p14="http://schemas.microsoft.com/office/powerpoint/2010/main" val="93559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8E4-F67B-9840-07C3-600FEFC7C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E74E6-163E-865D-145A-09E7E380750E}"/>
              </a:ext>
            </a:extLst>
          </p:cNvPr>
          <p:cNvSpPr>
            <a:spLocks noGrp="1"/>
          </p:cNvSpPr>
          <p:nvPr>
            <p:ph type="title"/>
          </p:nvPr>
        </p:nvSpPr>
        <p:spPr>
          <a:xfrm>
            <a:off x="838200" y="593725"/>
            <a:ext cx="10394481" cy="1325563"/>
          </a:xfrm>
        </p:spPr>
        <p:txBody>
          <a:bodyPr>
            <a:normAutofit/>
          </a:bodyPr>
          <a:lstStyle/>
          <a:p>
            <a:r>
              <a:rPr lang="en-US" dirty="0"/>
              <a:t>Identifying which immune cell subsets change over ICI in </a:t>
            </a:r>
            <a:r>
              <a:rPr lang="en-US" dirty="0" err="1"/>
              <a:t>irAE</a:t>
            </a:r>
            <a:r>
              <a:rPr lang="en-US" dirty="0"/>
              <a:t> group/response-specific manner</a:t>
            </a:r>
          </a:p>
        </p:txBody>
      </p:sp>
      <p:sp>
        <p:nvSpPr>
          <p:cNvPr id="5" name="Content Placeholder 2">
            <a:extLst>
              <a:ext uri="{FF2B5EF4-FFF2-40B4-BE49-F238E27FC236}">
                <a16:creationId xmlns:a16="http://schemas.microsoft.com/office/drawing/2014/main" id="{66ADC5F5-7657-8DAC-5BA7-BB544F7CF5EC}"/>
              </a:ext>
            </a:extLst>
          </p:cNvPr>
          <p:cNvSpPr>
            <a:spLocks noGrp="1"/>
          </p:cNvSpPr>
          <p:nvPr>
            <p:ph idx="1"/>
          </p:nvPr>
        </p:nvSpPr>
        <p:spPr>
          <a:xfrm>
            <a:off x="838200" y="1919289"/>
            <a:ext cx="10124440" cy="4623402"/>
          </a:xfrm>
        </p:spPr>
        <p:txBody>
          <a:bodyPr>
            <a:normAutofit/>
          </a:bodyPr>
          <a:lstStyle/>
          <a:p>
            <a:pPr marL="514350" indent="-514350">
              <a:buFont typeface="+mj-lt"/>
              <a:buAutoNum type="arabicPeriod"/>
            </a:pPr>
            <a:r>
              <a:rPr lang="en-US" dirty="0"/>
              <a:t>Remove PD1</a:t>
            </a:r>
            <a:r>
              <a:rPr lang="en-US" baseline="30000" dirty="0"/>
              <a:t>+</a:t>
            </a:r>
            <a:r>
              <a:rPr lang="en-US" dirty="0"/>
              <a:t> subsets</a:t>
            </a:r>
          </a:p>
          <a:p>
            <a:pPr marL="514350" indent="-514350">
              <a:buFont typeface="+mj-lt"/>
              <a:buAutoNum type="arabicPeriod"/>
            </a:pPr>
            <a:r>
              <a:rPr lang="en-US" dirty="0"/>
              <a:t>For each subset</a:t>
            </a:r>
          </a:p>
          <a:p>
            <a:pPr marL="971550" lvl="1" indent="-514350">
              <a:buFont typeface="+mj-lt"/>
              <a:buAutoNum type="alphaLcParenR"/>
            </a:pPr>
            <a:r>
              <a:rPr lang="en-US" dirty="0"/>
              <a:t>Model relationship between subset frequency and time on ICI with or without an interaction term between </a:t>
            </a:r>
            <a:r>
              <a:rPr lang="en-US" dirty="0" err="1"/>
              <a:t>irAE</a:t>
            </a:r>
            <a:r>
              <a:rPr lang="en-US" dirty="0"/>
              <a:t> group and time</a:t>
            </a:r>
          </a:p>
          <a:p>
            <a:pPr marL="971550" lvl="1" indent="-514350">
              <a:buFont typeface="+mj-lt"/>
              <a:buAutoNum type="alphaLcParenR"/>
            </a:pPr>
            <a:r>
              <a:rPr lang="en-US" dirty="0"/>
              <a:t>Test if including interaction term improves model fit (ANOVA)</a:t>
            </a:r>
          </a:p>
        </p:txBody>
      </p:sp>
      <p:sp>
        <p:nvSpPr>
          <p:cNvPr id="4" name="TextBox 3">
            <a:extLst>
              <a:ext uri="{FF2B5EF4-FFF2-40B4-BE49-F238E27FC236}">
                <a16:creationId xmlns:a16="http://schemas.microsoft.com/office/drawing/2014/main" id="{B6852498-22D0-0A0E-724E-DEC30A91A79C}"/>
              </a:ext>
            </a:extLst>
          </p:cNvPr>
          <p:cNvSpPr txBox="1"/>
          <p:nvPr/>
        </p:nvSpPr>
        <p:spPr>
          <a:xfrm>
            <a:off x="2316480" y="3995678"/>
            <a:ext cx="7559039" cy="2862322"/>
          </a:xfrm>
          <a:prstGeom prst="rect">
            <a:avLst/>
          </a:prstGeom>
          <a:noFill/>
        </p:spPr>
        <p:txBody>
          <a:bodyPr wrap="square">
            <a:spAutoFit/>
          </a:bodyPr>
          <a:lstStyle/>
          <a:p>
            <a:r>
              <a:rPr lang="en-US" dirty="0"/>
              <a:t> </a:t>
            </a:r>
            <a:r>
              <a:rPr lang="en-US" dirty="0" err="1"/>
              <a:t>model_interaction</a:t>
            </a:r>
            <a:r>
              <a:rPr lang="en-US" dirty="0"/>
              <a:t> &lt;- gam(</a:t>
            </a:r>
            <a:r>
              <a:rPr lang="en-US" dirty="0" err="1"/>
              <a:t>freq</a:t>
            </a:r>
            <a:r>
              <a:rPr lang="en-US" dirty="0"/>
              <a:t> ~ </a:t>
            </a:r>
            <a:r>
              <a:rPr lang="en-US" dirty="0" err="1"/>
              <a:t>irae_group</a:t>
            </a:r>
            <a:r>
              <a:rPr lang="en-US" dirty="0"/>
              <a:t> + batch +</a:t>
            </a:r>
          </a:p>
          <a:p>
            <a:r>
              <a:rPr lang="en-US" dirty="0"/>
              <a:t>                                 s(</a:t>
            </a:r>
            <a:r>
              <a:rPr lang="en-US" dirty="0" err="1"/>
              <a:t>days_from_baseline</a:t>
            </a:r>
            <a:r>
              <a:rPr lang="en-US" dirty="0"/>
              <a:t>, k = 5, bs = "</a:t>
            </a:r>
            <a:r>
              <a:rPr lang="en-US" dirty="0" err="1"/>
              <a:t>cr</a:t>
            </a:r>
            <a:r>
              <a:rPr lang="en-US" dirty="0"/>
              <a:t>") + </a:t>
            </a:r>
          </a:p>
          <a:p>
            <a:r>
              <a:rPr lang="en-US" dirty="0"/>
              <a:t>                                 s(</a:t>
            </a:r>
            <a:r>
              <a:rPr lang="en-US" dirty="0" err="1"/>
              <a:t>days_from_baseline</a:t>
            </a:r>
            <a:r>
              <a:rPr lang="en-US" dirty="0"/>
              <a:t>, k = 5, bs = "</a:t>
            </a:r>
            <a:r>
              <a:rPr lang="en-US" dirty="0" err="1"/>
              <a:t>cr</a:t>
            </a:r>
            <a:r>
              <a:rPr lang="en-US" dirty="0"/>
              <a:t>", by = </a:t>
            </a:r>
            <a:r>
              <a:rPr lang="en-US" dirty="0" err="1"/>
              <a:t>irae_group</a:t>
            </a:r>
            <a:r>
              <a:rPr lang="en-US" dirty="0"/>
              <a:t>) + </a:t>
            </a:r>
          </a:p>
          <a:p>
            <a:r>
              <a:rPr lang="en-US" dirty="0"/>
              <a:t>                                 s(</a:t>
            </a:r>
            <a:r>
              <a:rPr lang="en-US" dirty="0" err="1"/>
              <a:t>patient_id</a:t>
            </a:r>
            <a:r>
              <a:rPr lang="en-US" dirty="0"/>
              <a:t>, bs = "re"),</a:t>
            </a:r>
          </a:p>
          <a:p>
            <a:r>
              <a:rPr lang="en-US" dirty="0"/>
              <a:t>                               data = data, method = 'REML')</a:t>
            </a:r>
          </a:p>
          <a:p>
            <a:r>
              <a:rPr lang="en-US" dirty="0"/>
              <a:t>      </a:t>
            </a:r>
          </a:p>
          <a:p>
            <a:r>
              <a:rPr lang="en-US" dirty="0" err="1"/>
              <a:t>model_no_interaction</a:t>
            </a:r>
            <a:r>
              <a:rPr lang="en-US" dirty="0"/>
              <a:t> &lt;- gam(</a:t>
            </a:r>
            <a:r>
              <a:rPr lang="en-US" dirty="0" err="1"/>
              <a:t>freq</a:t>
            </a:r>
            <a:r>
              <a:rPr lang="en-US" dirty="0"/>
              <a:t> ~ </a:t>
            </a:r>
            <a:r>
              <a:rPr lang="en-US" dirty="0" err="1"/>
              <a:t>irae_group</a:t>
            </a:r>
            <a:r>
              <a:rPr lang="en-US" dirty="0"/>
              <a:t> + batch +</a:t>
            </a:r>
          </a:p>
          <a:p>
            <a:r>
              <a:rPr lang="en-US" dirty="0"/>
              <a:t>                                    s(</a:t>
            </a:r>
            <a:r>
              <a:rPr lang="en-US" dirty="0" err="1"/>
              <a:t>days_from_baseline</a:t>
            </a:r>
            <a:r>
              <a:rPr lang="en-US" dirty="0"/>
              <a:t>, k = 5, bs = "</a:t>
            </a:r>
            <a:r>
              <a:rPr lang="en-US" dirty="0" err="1"/>
              <a:t>cr</a:t>
            </a:r>
            <a:r>
              <a:rPr lang="en-US" dirty="0"/>
              <a:t>") + </a:t>
            </a:r>
          </a:p>
          <a:p>
            <a:r>
              <a:rPr lang="en-US" dirty="0"/>
              <a:t>                                    s(</a:t>
            </a:r>
            <a:r>
              <a:rPr lang="en-US" dirty="0" err="1"/>
              <a:t>patient_id</a:t>
            </a:r>
            <a:r>
              <a:rPr lang="en-US" dirty="0"/>
              <a:t>, bs = "re"),</a:t>
            </a:r>
          </a:p>
          <a:p>
            <a:r>
              <a:rPr lang="en-US" dirty="0"/>
              <a:t>                                  data = data, method = 'REML')</a:t>
            </a:r>
          </a:p>
        </p:txBody>
      </p:sp>
    </p:spTree>
    <p:extLst>
      <p:ext uri="{BB962C8B-B14F-4D97-AF65-F5344CB8AC3E}">
        <p14:creationId xmlns:p14="http://schemas.microsoft.com/office/powerpoint/2010/main" val="244546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67D892C-AA50-FA44-0CFF-EBE09E583777}"/>
              </a:ext>
            </a:extLst>
          </p:cNvPr>
          <p:cNvGrpSpPr/>
          <p:nvPr/>
        </p:nvGrpSpPr>
        <p:grpSpPr>
          <a:xfrm>
            <a:off x="1626670" y="-933649"/>
            <a:ext cx="8780928" cy="6790623"/>
            <a:chOff x="2444817" y="67378"/>
            <a:chExt cx="8780928" cy="6790623"/>
          </a:xfrm>
        </p:grpSpPr>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247773"/>
              <a:ext cx="7991374" cy="6610228"/>
            </a:xfrm>
            <a:prstGeom prst="rect">
              <a:avLst/>
            </a:prstGeom>
          </p:spPr>
        </p:pic>
        <p:sp>
          <p:nvSpPr>
            <p:cNvPr id="5" name="Rectangle 4">
              <a:extLst>
                <a:ext uri="{FF2B5EF4-FFF2-40B4-BE49-F238E27FC236}">
                  <a16:creationId xmlns:a16="http://schemas.microsoft.com/office/drawing/2014/main" id="{646B138A-389C-FBA6-A73F-553FC0885CA7}"/>
                </a:ext>
              </a:extLst>
            </p:cNvPr>
            <p:cNvSpPr/>
            <p:nvPr/>
          </p:nvSpPr>
          <p:spPr>
            <a:xfrm>
              <a:off x="2444817" y="67378"/>
              <a:ext cx="8780928" cy="3316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inhibitors (ICIs) have revolutionized cancer treatment</a:t>
            </a:r>
          </a:p>
        </p:txBody>
      </p:sp>
      <p:sp>
        <p:nvSpPr>
          <p:cNvPr id="3" name="TextBox 2">
            <a:extLst>
              <a:ext uri="{FF2B5EF4-FFF2-40B4-BE49-F238E27FC236}">
                <a16:creationId xmlns:a16="http://schemas.microsoft.com/office/drawing/2014/main" id="{36AE1634-58B9-1AA8-A15E-BD81BE705576}"/>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6244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F64A-5126-DB20-C3B5-FEBB940A3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4E0CD-4AE3-BDE8-6C24-964F11064380}"/>
              </a:ext>
            </a:extLst>
          </p:cNvPr>
          <p:cNvSpPr>
            <a:spLocks noGrp="1"/>
          </p:cNvSpPr>
          <p:nvPr>
            <p:ph type="title"/>
          </p:nvPr>
        </p:nvSpPr>
        <p:spPr>
          <a:xfrm>
            <a:off x="838200" y="593725"/>
            <a:ext cx="10394481" cy="1325563"/>
          </a:xfrm>
        </p:spPr>
        <p:txBody>
          <a:bodyPr>
            <a:normAutofit/>
          </a:bodyPr>
          <a:lstStyle/>
          <a:p>
            <a:r>
              <a:rPr lang="en-US" dirty="0"/>
              <a:t>SCM of </a:t>
            </a:r>
            <a:r>
              <a:rPr lang="en-US" dirty="0" err="1"/>
              <a:t>T</a:t>
            </a:r>
            <a:r>
              <a:rPr lang="en-US" baseline="-25000" dirty="0" err="1"/>
              <a:t>conv</a:t>
            </a:r>
            <a:r>
              <a:rPr lang="en-US" dirty="0"/>
              <a:t> frequency on ICI generally higher in those with </a:t>
            </a:r>
            <a:r>
              <a:rPr lang="en-US" dirty="0" err="1"/>
              <a:t>irAEs</a:t>
            </a:r>
            <a:endParaRPr lang="en-US" dirty="0"/>
          </a:p>
        </p:txBody>
      </p:sp>
      <p:sp>
        <p:nvSpPr>
          <p:cNvPr id="29" name="TextBox 28">
            <a:extLst>
              <a:ext uri="{FF2B5EF4-FFF2-40B4-BE49-F238E27FC236}">
                <a16:creationId xmlns:a16="http://schemas.microsoft.com/office/drawing/2014/main" id="{5B63A5D3-40CD-472C-8483-FA383964666A}"/>
              </a:ext>
            </a:extLst>
          </p:cNvPr>
          <p:cNvSpPr txBox="1"/>
          <p:nvPr/>
        </p:nvSpPr>
        <p:spPr>
          <a:xfrm>
            <a:off x="10635448" y="6029886"/>
            <a:ext cx="1446102" cy="646331"/>
          </a:xfrm>
          <a:prstGeom prst="rect">
            <a:avLst/>
          </a:prstGeom>
          <a:noFill/>
        </p:spPr>
        <p:txBody>
          <a:bodyPr wrap="none" rtlCol="0">
            <a:spAutoFit/>
          </a:bodyPr>
          <a:lstStyle/>
          <a:p>
            <a:r>
              <a:rPr lang="en-US" dirty="0" err="1"/>
              <a:t>padj</a:t>
            </a:r>
            <a:r>
              <a:rPr lang="en-US" dirty="0"/>
              <a:t> &lt; 0.1: ~*</a:t>
            </a:r>
          </a:p>
          <a:p>
            <a:r>
              <a:rPr lang="en-US" dirty="0" err="1"/>
              <a:t>padj</a:t>
            </a:r>
            <a:r>
              <a:rPr lang="en-US" dirty="0"/>
              <a:t> &lt; 0.05: *</a:t>
            </a:r>
          </a:p>
        </p:txBody>
      </p:sp>
      <p:pic>
        <p:nvPicPr>
          <p:cNvPr id="11" name="Picture 10">
            <a:extLst>
              <a:ext uri="{FF2B5EF4-FFF2-40B4-BE49-F238E27FC236}">
                <a16:creationId xmlns:a16="http://schemas.microsoft.com/office/drawing/2014/main" id="{FCB87DB1-7D98-BA53-C37C-6E6B309A8B15}"/>
              </a:ext>
            </a:extLst>
          </p:cNvPr>
          <p:cNvPicPr>
            <a:picLocks noChangeAspect="1"/>
          </p:cNvPicPr>
          <p:nvPr/>
        </p:nvPicPr>
        <p:blipFill>
          <a:blip r:embed="rId3"/>
          <a:stretch>
            <a:fillRect/>
          </a:stretch>
        </p:blipFill>
        <p:spPr>
          <a:xfrm>
            <a:off x="1637145" y="1919288"/>
            <a:ext cx="8153400" cy="4634788"/>
          </a:xfrm>
          <a:prstGeom prst="rect">
            <a:avLst/>
          </a:prstGeom>
        </p:spPr>
      </p:pic>
      <p:sp>
        <p:nvSpPr>
          <p:cNvPr id="12" name="TextBox 11">
            <a:extLst>
              <a:ext uri="{FF2B5EF4-FFF2-40B4-BE49-F238E27FC236}">
                <a16:creationId xmlns:a16="http://schemas.microsoft.com/office/drawing/2014/main" id="{2A9365C4-80A2-4558-DD02-1451465CBD99}"/>
              </a:ext>
            </a:extLst>
          </p:cNvPr>
          <p:cNvSpPr txBox="1"/>
          <p:nvPr/>
        </p:nvSpPr>
        <p:spPr>
          <a:xfrm>
            <a:off x="3639128" y="2540000"/>
            <a:ext cx="300082"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118369B9-5430-FC75-5316-89055DC21AE7}"/>
              </a:ext>
            </a:extLst>
          </p:cNvPr>
          <p:cNvSpPr txBox="1"/>
          <p:nvPr/>
        </p:nvSpPr>
        <p:spPr>
          <a:xfrm>
            <a:off x="5434495" y="2540000"/>
            <a:ext cx="415498" cy="369332"/>
          </a:xfrm>
          <a:prstGeom prst="rect">
            <a:avLst/>
          </a:prstGeom>
          <a:noFill/>
        </p:spPr>
        <p:txBody>
          <a:bodyPr wrap="none" rtlCol="0">
            <a:spAutoFit/>
          </a:bodyPr>
          <a:lstStyle/>
          <a:p>
            <a:r>
              <a:rPr lang="en-US" dirty="0"/>
              <a:t>~*</a:t>
            </a:r>
          </a:p>
        </p:txBody>
      </p:sp>
      <p:sp>
        <p:nvSpPr>
          <p:cNvPr id="14" name="TextBox 13">
            <a:extLst>
              <a:ext uri="{FF2B5EF4-FFF2-40B4-BE49-F238E27FC236}">
                <a16:creationId xmlns:a16="http://schemas.microsoft.com/office/drawing/2014/main" id="{62180F54-C4A1-4E0A-835B-0C3C56CDA076}"/>
              </a:ext>
            </a:extLst>
          </p:cNvPr>
          <p:cNvSpPr txBox="1"/>
          <p:nvPr/>
        </p:nvSpPr>
        <p:spPr>
          <a:xfrm>
            <a:off x="5434495" y="4491497"/>
            <a:ext cx="300082" cy="369332"/>
          </a:xfrm>
          <a:prstGeom prst="rect">
            <a:avLst/>
          </a:prstGeom>
          <a:noFill/>
        </p:spPr>
        <p:txBody>
          <a:bodyPr wrap="none" rtlCol="0">
            <a:spAutoFit/>
          </a:bodyPr>
          <a:lstStyle/>
          <a:p>
            <a:r>
              <a:rPr lang="en-US" dirty="0"/>
              <a:t>*</a:t>
            </a:r>
          </a:p>
        </p:txBody>
      </p:sp>
      <p:sp>
        <p:nvSpPr>
          <p:cNvPr id="15" name="TextBox 14">
            <a:extLst>
              <a:ext uri="{FF2B5EF4-FFF2-40B4-BE49-F238E27FC236}">
                <a16:creationId xmlns:a16="http://schemas.microsoft.com/office/drawing/2014/main" id="{EA2D514A-38C0-82CD-7C8F-E2E360806FFF}"/>
              </a:ext>
            </a:extLst>
          </p:cNvPr>
          <p:cNvSpPr txBox="1"/>
          <p:nvPr/>
        </p:nvSpPr>
        <p:spPr>
          <a:xfrm>
            <a:off x="3605557" y="4491497"/>
            <a:ext cx="300082"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83EE7DFB-BE41-9D18-0D23-5EFBDD06D92C}"/>
              </a:ext>
            </a:extLst>
          </p:cNvPr>
          <p:cNvSpPr txBox="1"/>
          <p:nvPr/>
        </p:nvSpPr>
        <p:spPr>
          <a:xfrm>
            <a:off x="7345278" y="2540000"/>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150660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61964-6ECA-69B2-ACFB-EE146F9FA5B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8690123-38DB-9ECC-BC70-8F96B4B36DF4}"/>
              </a:ext>
            </a:extLst>
          </p:cNvPr>
          <p:cNvPicPr>
            <a:picLocks noChangeAspect="1"/>
          </p:cNvPicPr>
          <p:nvPr/>
        </p:nvPicPr>
        <p:blipFill>
          <a:blip r:embed="rId3"/>
          <a:stretch>
            <a:fillRect/>
          </a:stretch>
        </p:blipFill>
        <p:spPr>
          <a:xfrm>
            <a:off x="1059647" y="2051764"/>
            <a:ext cx="9575801" cy="4397177"/>
          </a:xfrm>
          <a:prstGeom prst="rect">
            <a:avLst/>
          </a:prstGeom>
        </p:spPr>
      </p:pic>
      <p:sp>
        <p:nvSpPr>
          <p:cNvPr id="2" name="Title 1">
            <a:extLst>
              <a:ext uri="{FF2B5EF4-FFF2-40B4-BE49-F238E27FC236}">
                <a16:creationId xmlns:a16="http://schemas.microsoft.com/office/drawing/2014/main" id="{3C2D3859-FCE8-DB70-513F-D49D6BCCA583}"/>
              </a:ext>
            </a:extLst>
          </p:cNvPr>
          <p:cNvSpPr>
            <a:spLocks noGrp="1"/>
          </p:cNvSpPr>
          <p:nvPr>
            <p:ph type="title"/>
          </p:nvPr>
        </p:nvSpPr>
        <p:spPr>
          <a:xfrm>
            <a:off x="838200" y="593725"/>
            <a:ext cx="10394481" cy="1325563"/>
          </a:xfrm>
        </p:spPr>
        <p:txBody>
          <a:bodyPr>
            <a:normAutofit/>
          </a:bodyPr>
          <a:lstStyle/>
          <a:p>
            <a:r>
              <a:rPr lang="en-US" dirty="0" err="1"/>
              <a:t>pDC</a:t>
            </a:r>
            <a:r>
              <a:rPr lang="en-US" dirty="0"/>
              <a:t> of non-granulocyte frequency changes differently over ICI with different </a:t>
            </a:r>
            <a:r>
              <a:rPr lang="en-US" dirty="0" err="1"/>
              <a:t>irAE</a:t>
            </a:r>
            <a:r>
              <a:rPr lang="en-US" dirty="0"/>
              <a:t> types</a:t>
            </a:r>
          </a:p>
        </p:txBody>
      </p:sp>
      <p:sp>
        <p:nvSpPr>
          <p:cNvPr id="29" name="TextBox 28">
            <a:extLst>
              <a:ext uri="{FF2B5EF4-FFF2-40B4-BE49-F238E27FC236}">
                <a16:creationId xmlns:a16="http://schemas.microsoft.com/office/drawing/2014/main" id="{5E36484E-10C5-AFFF-3239-4FE4DB75F6B1}"/>
              </a:ext>
            </a:extLst>
          </p:cNvPr>
          <p:cNvSpPr txBox="1"/>
          <p:nvPr/>
        </p:nvSpPr>
        <p:spPr>
          <a:xfrm>
            <a:off x="10635448" y="6260165"/>
            <a:ext cx="1454244" cy="369332"/>
          </a:xfrm>
          <a:prstGeom prst="rect">
            <a:avLst/>
          </a:prstGeom>
          <a:noFill/>
        </p:spPr>
        <p:txBody>
          <a:bodyPr wrap="none" rtlCol="0">
            <a:spAutoFit/>
          </a:bodyPr>
          <a:lstStyle/>
          <a:p>
            <a:r>
              <a:rPr lang="en-US" dirty="0" err="1"/>
              <a:t>padj</a:t>
            </a:r>
            <a:r>
              <a:rPr lang="en-US" dirty="0"/>
              <a:t> &lt; 0.05: *</a:t>
            </a:r>
          </a:p>
        </p:txBody>
      </p:sp>
      <p:sp>
        <p:nvSpPr>
          <p:cNvPr id="10" name="TextBox 9">
            <a:extLst>
              <a:ext uri="{FF2B5EF4-FFF2-40B4-BE49-F238E27FC236}">
                <a16:creationId xmlns:a16="http://schemas.microsoft.com/office/drawing/2014/main" id="{E898B17A-A1FE-99BE-F5E7-89520DD2F8C0}"/>
              </a:ext>
            </a:extLst>
          </p:cNvPr>
          <p:cNvSpPr txBox="1"/>
          <p:nvPr/>
        </p:nvSpPr>
        <p:spPr>
          <a:xfrm>
            <a:off x="4285673" y="2789382"/>
            <a:ext cx="300082"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B584F391-CE93-FBD9-D340-287A5300F513}"/>
              </a:ext>
            </a:extLst>
          </p:cNvPr>
          <p:cNvSpPr txBox="1"/>
          <p:nvPr/>
        </p:nvSpPr>
        <p:spPr>
          <a:xfrm>
            <a:off x="7241511" y="2789382"/>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133962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BF15-4A22-56BF-C13D-AF6F8E0D2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283E66-DA03-8698-240E-3588F259D48B}"/>
              </a:ext>
            </a:extLst>
          </p:cNvPr>
          <p:cNvSpPr>
            <a:spLocks noGrp="1"/>
          </p:cNvSpPr>
          <p:nvPr>
            <p:ph type="title"/>
          </p:nvPr>
        </p:nvSpPr>
        <p:spPr>
          <a:xfrm>
            <a:off x="838200" y="593725"/>
            <a:ext cx="10394481" cy="1325563"/>
          </a:xfrm>
        </p:spPr>
        <p:txBody>
          <a:bodyPr>
            <a:normAutofit/>
          </a:bodyPr>
          <a:lstStyle/>
          <a:p>
            <a:r>
              <a:rPr lang="en-US" dirty="0"/>
              <a:t>Development of thyroid </a:t>
            </a:r>
            <a:r>
              <a:rPr lang="en-US" dirty="0" err="1"/>
              <a:t>irAEs</a:t>
            </a:r>
            <a:r>
              <a:rPr lang="en-US" dirty="0"/>
              <a:t> is accompanied by increases in several T cell population frequencies</a:t>
            </a:r>
          </a:p>
        </p:txBody>
      </p:sp>
      <p:sp>
        <p:nvSpPr>
          <p:cNvPr id="7" name="TextBox 6">
            <a:extLst>
              <a:ext uri="{FF2B5EF4-FFF2-40B4-BE49-F238E27FC236}">
                <a16:creationId xmlns:a16="http://schemas.microsoft.com/office/drawing/2014/main" id="{D036D855-A5E4-67AB-3CED-6D0D4FDB7565}"/>
              </a:ext>
            </a:extLst>
          </p:cNvPr>
          <p:cNvSpPr txBox="1"/>
          <p:nvPr/>
        </p:nvSpPr>
        <p:spPr>
          <a:xfrm>
            <a:off x="10635448" y="6321589"/>
            <a:ext cx="1452642" cy="369332"/>
          </a:xfrm>
          <a:prstGeom prst="rect">
            <a:avLst/>
          </a:prstGeom>
          <a:noFill/>
        </p:spPr>
        <p:txBody>
          <a:bodyPr wrap="none" rtlCol="0">
            <a:spAutoFit/>
          </a:bodyPr>
          <a:lstStyle/>
          <a:p>
            <a:r>
              <a:rPr lang="en-US" dirty="0" err="1"/>
              <a:t>padj</a:t>
            </a:r>
            <a:r>
              <a:rPr lang="en-US" dirty="0"/>
              <a:t> &lt; 0.1: ~*</a:t>
            </a:r>
          </a:p>
        </p:txBody>
      </p:sp>
      <p:pic>
        <p:nvPicPr>
          <p:cNvPr id="14" name="Picture 13">
            <a:extLst>
              <a:ext uri="{FF2B5EF4-FFF2-40B4-BE49-F238E27FC236}">
                <a16:creationId xmlns:a16="http://schemas.microsoft.com/office/drawing/2014/main" id="{D6ACC212-4067-A33C-ABB6-5F6F20BABF23}"/>
              </a:ext>
            </a:extLst>
          </p:cNvPr>
          <p:cNvPicPr>
            <a:picLocks noChangeAspect="1"/>
          </p:cNvPicPr>
          <p:nvPr/>
        </p:nvPicPr>
        <p:blipFill>
          <a:blip r:embed="rId3"/>
          <a:stretch>
            <a:fillRect/>
          </a:stretch>
        </p:blipFill>
        <p:spPr>
          <a:xfrm>
            <a:off x="2283691" y="2045168"/>
            <a:ext cx="6906491" cy="4634619"/>
          </a:xfrm>
          <a:prstGeom prst="rect">
            <a:avLst/>
          </a:prstGeom>
        </p:spPr>
      </p:pic>
      <p:sp>
        <p:nvSpPr>
          <p:cNvPr id="15" name="TextBox 14">
            <a:extLst>
              <a:ext uri="{FF2B5EF4-FFF2-40B4-BE49-F238E27FC236}">
                <a16:creationId xmlns:a16="http://schemas.microsoft.com/office/drawing/2014/main" id="{13880248-60D0-A66C-ACFC-B22F87316158}"/>
              </a:ext>
            </a:extLst>
          </p:cNvPr>
          <p:cNvSpPr txBox="1"/>
          <p:nvPr/>
        </p:nvSpPr>
        <p:spPr>
          <a:xfrm>
            <a:off x="4276436" y="2466110"/>
            <a:ext cx="415498"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89092BB3-FACE-E0D9-B6DA-824853205685}"/>
              </a:ext>
            </a:extLst>
          </p:cNvPr>
          <p:cNvSpPr txBox="1"/>
          <p:nvPr/>
        </p:nvSpPr>
        <p:spPr>
          <a:xfrm>
            <a:off x="6269181" y="2466110"/>
            <a:ext cx="415498" cy="369332"/>
          </a:xfrm>
          <a:prstGeom prst="rect">
            <a:avLst/>
          </a:prstGeom>
          <a:noFill/>
        </p:spPr>
        <p:txBody>
          <a:bodyPr wrap="none" rtlCol="0">
            <a:spAutoFit/>
          </a:bodyPr>
          <a:lstStyle/>
          <a:p>
            <a:r>
              <a:rPr lang="en-US" dirty="0"/>
              <a:t>~*</a:t>
            </a:r>
          </a:p>
        </p:txBody>
      </p:sp>
      <p:sp>
        <p:nvSpPr>
          <p:cNvPr id="18" name="TextBox 17">
            <a:extLst>
              <a:ext uri="{FF2B5EF4-FFF2-40B4-BE49-F238E27FC236}">
                <a16:creationId xmlns:a16="http://schemas.microsoft.com/office/drawing/2014/main" id="{5F5F00C7-EECE-D4DC-3FAE-0F52084385D4}"/>
              </a:ext>
            </a:extLst>
          </p:cNvPr>
          <p:cNvSpPr txBox="1"/>
          <p:nvPr/>
        </p:nvSpPr>
        <p:spPr>
          <a:xfrm>
            <a:off x="4276436" y="4365192"/>
            <a:ext cx="41549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7E862C26-928B-B722-4135-E0C964109874}"/>
              </a:ext>
            </a:extLst>
          </p:cNvPr>
          <p:cNvSpPr txBox="1"/>
          <p:nvPr/>
        </p:nvSpPr>
        <p:spPr>
          <a:xfrm>
            <a:off x="6269181" y="4365192"/>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416353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B64B5-0A9F-0E64-F266-6CA0B5C0B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F7B86-7CFB-9604-CD41-2B0CE421AD64}"/>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17B24AED-4633-B1F5-8437-DB962DB52866}"/>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Are there immune cell populations predictive of </a:t>
            </a:r>
            <a:r>
              <a:rPr lang="en-US" dirty="0" err="1"/>
              <a:t>irAE</a:t>
            </a:r>
            <a:r>
              <a:rPr lang="en-US" dirty="0"/>
              <a:t> development/response to ICI?</a:t>
            </a:r>
          </a:p>
          <a:p>
            <a:pPr marL="514350" indent="-514350">
              <a:buFont typeface="+mj-lt"/>
              <a:buAutoNum type="arabicPeriod"/>
            </a:pPr>
            <a:r>
              <a:rPr lang="en-US" dirty="0"/>
              <a:t>Identifying how immune cell subsets change over ICI</a:t>
            </a:r>
          </a:p>
          <a:p>
            <a:pPr marL="971550" lvl="1" indent="-514350">
              <a:buFont typeface="+mj-lt"/>
              <a:buAutoNum type="alphaLcParenR"/>
            </a:pPr>
            <a:r>
              <a:rPr lang="en-US" dirty="0"/>
              <a:t>Do some immune cell subsets change differently in those who do vs. don’t develop </a:t>
            </a:r>
            <a:r>
              <a:rPr lang="en-US" dirty="0" err="1"/>
              <a:t>irAEs</a:t>
            </a:r>
            <a:r>
              <a:rPr lang="en-US" dirty="0"/>
              <a:t>?</a:t>
            </a:r>
          </a:p>
          <a:p>
            <a:pPr marL="971550" lvl="1" indent="-514350">
              <a:buFont typeface="+mj-lt"/>
              <a:buAutoNum type="alphaLcParenR"/>
            </a:pPr>
            <a:r>
              <a:rPr lang="en-US" b="1" dirty="0"/>
              <a:t>Do those who develop </a:t>
            </a:r>
            <a:r>
              <a:rPr lang="en-US" b="1" dirty="0" err="1"/>
              <a:t>irAEs</a:t>
            </a:r>
            <a:r>
              <a:rPr lang="en-US" b="1" dirty="0"/>
              <a:t> develop a more autoimmune-like immunotype?</a:t>
            </a:r>
          </a:p>
        </p:txBody>
      </p:sp>
    </p:spTree>
    <p:extLst>
      <p:ext uri="{BB962C8B-B14F-4D97-AF65-F5344CB8AC3E}">
        <p14:creationId xmlns:p14="http://schemas.microsoft.com/office/powerpoint/2010/main" val="2606761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59A62-DDD1-C2F1-FB42-4E9B4796E8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E2FC1B-49E8-1A1D-E017-92D8E59C68A7}"/>
              </a:ext>
            </a:extLst>
          </p:cNvPr>
          <p:cNvSpPr>
            <a:spLocks noGrp="1"/>
          </p:cNvSpPr>
          <p:nvPr>
            <p:ph type="title"/>
          </p:nvPr>
        </p:nvSpPr>
        <p:spPr>
          <a:xfrm>
            <a:off x="838200" y="593725"/>
            <a:ext cx="10394481" cy="1325563"/>
          </a:xfrm>
        </p:spPr>
        <p:txBody>
          <a:bodyPr>
            <a:normAutofit/>
          </a:bodyPr>
          <a:lstStyle/>
          <a:p>
            <a:r>
              <a:rPr lang="en-US" dirty="0"/>
              <a:t>Identifying if immunotypes of </a:t>
            </a:r>
            <a:r>
              <a:rPr lang="en-US" dirty="0" err="1"/>
              <a:t>irAE</a:t>
            </a:r>
            <a:r>
              <a:rPr lang="en-US" dirty="0"/>
              <a:t> group become more autoimmune-like over ICI</a:t>
            </a:r>
          </a:p>
        </p:txBody>
      </p:sp>
      <p:sp>
        <p:nvSpPr>
          <p:cNvPr id="27" name="TextBox 26">
            <a:extLst>
              <a:ext uri="{FF2B5EF4-FFF2-40B4-BE49-F238E27FC236}">
                <a16:creationId xmlns:a16="http://schemas.microsoft.com/office/drawing/2014/main" id="{A160D8D4-6E54-227C-6CF0-C1751F62161D}"/>
              </a:ext>
            </a:extLst>
          </p:cNvPr>
          <p:cNvSpPr txBox="1"/>
          <p:nvPr/>
        </p:nvSpPr>
        <p:spPr>
          <a:xfrm>
            <a:off x="1061634" y="6238664"/>
            <a:ext cx="10314122" cy="369332"/>
          </a:xfrm>
          <a:prstGeom prst="rect">
            <a:avLst/>
          </a:prstGeom>
          <a:noFill/>
        </p:spPr>
        <p:txBody>
          <a:bodyPr wrap="square" rtlCol="0">
            <a:spAutoFit/>
          </a:bodyPr>
          <a:lstStyle/>
          <a:p>
            <a:r>
              <a:rPr lang="en-US" dirty="0"/>
              <a:t>Grey lines show components of ICI effects in direction of AID, are these more positive in </a:t>
            </a:r>
            <a:r>
              <a:rPr lang="en-US" dirty="0" err="1"/>
              <a:t>irAE</a:t>
            </a:r>
            <a:r>
              <a:rPr lang="en-US" dirty="0"/>
              <a:t> group?</a:t>
            </a:r>
          </a:p>
        </p:txBody>
      </p:sp>
      <p:sp>
        <p:nvSpPr>
          <p:cNvPr id="8" name="TextBox 7">
            <a:extLst>
              <a:ext uri="{FF2B5EF4-FFF2-40B4-BE49-F238E27FC236}">
                <a16:creationId xmlns:a16="http://schemas.microsoft.com/office/drawing/2014/main" id="{6B872C6E-70CA-3A06-4FF0-6C1785AD3D0A}"/>
              </a:ext>
            </a:extLst>
          </p:cNvPr>
          <p:cNvSpPr txBox="1"/>
          <p:nvPr/>
        </p:nvSpPr>
        <p:spPr>
          <a:xfrm>
            <a:off x="2734084" y="1704828"/>
            <a:ext cx="1844159" cy="369332"/>
          </a:xfrm>
          <a:prstGeom prst="rect">
            <a:avLst/>
          </a:prstGeom>
          <a:noFill/>
        </p:spPr>
        <p:txBody>
          <a:bodyPr wrap="none" rtlCol="0">
            <a:spAutoFit/>
          </a:bodyPr>
          <a:lstStyle/>
          <a:p>
            <a:r>
              <a:rPr lang="en-US" dirty="0">
                <a:solidFill>
                  <a:srgbClr val="01C2C6"/>
                </a:solidFill>
              </a:rPr>
              <a:t>non-</a:t>
            </a:r>
            <a:r>
              <a:rPr lang="en-US" dirty="0" err="1">
                <a:solidFill>
                  <a:srgbClr val="01C2C6"/>
                </a:solidFill>
              </a:rPr>
              <a:t>irAE</a:t>
            </a:r>
            <a:r>
              <a:rPr lang="en-US" dirty="0">
                <a:solidFill>
                  <a:srgbClr val="01C2C6"/>
                </a:solidFill>
              </a:rPr>
              <a:t> example</a:t>
            </a:r>
          </a:p>
        </p:txBody>
      </p:sp>
      <p:sp>
        <p:nvSpPr>
          <p:cNvPr id="9" name="TextBox 8">
            <a:extLst>
              <a:ext uri="{FF2B5EF4-FFF2-40B4-BE49-F238E27FC236}">
                <a16:creationId xmlns:a16="http://schemas.microsoft.com/office/drawing/2014/main" id="{8DE00075-585E-3EFE-5D39-41B2E63E4420}"/>
              </a:ext>
            </a:extLst>
          </p:cNvPr>
          <p:cNvSpPr txBox="1"/>
          <p:nvPr/>
        </p:nvSpPr>
        <p:spPr>
          <a:xfrm>
            <a:off x="7819536" y="1704828"/>
            <a:ext cx="1408142" cy="369332"/>
          </a:xfrm>
          <a:prstGeom prst="rect">
            <a:avLst/>
          </a:prstGeom>
          <a:noFill/>
        </p:spPr>
        <p:txBody>
          <a:bodyPr wrap="none" rtlCol="0">
            <a:spAutoFit/>
          </a:bodyPr>
          <a:lstStyle/>
          <a:p>
            <a:r>
              <a:rPr lang="en-US" dirty="0" err="1">
                <a:solidFill>
                  <a:srgbClr val="FF857F"/>
                </a:solidFill>
              </a:rPr>
              <a:t>irAE</a:t>
            </a:r>
            <a:r>
              <a:rPr lang="en-US" dirty="0">
                <a:solidFill>
                  <a:srgbClr val="FF857F"/>
                </a:solidFill>
              </a:rPr>
              <a:t> example</a:t>
            </a:r>
          </a:p>
        </p:txBody>
      </p:sp>
      <p:pic>
        <p:nvPicPr>
          <p:cNvPr id="14" name="Picture 13">
            <a:extLst>
              <a:ext uri="{FF2B5EF4-FFF2-40B4-BE49-F238E27FC236}">
                <a16:creationId xmlns:a16="http://schemas.microsoft.com/office/drawing/2014/main" id="{32B19FF7-6E97-68F5-EEF1-4B6DD077238C}"/>
              </a:ext>
            </a:extLst>
          </p:cNvPr>
          <p:cNvPicPr>
            <a:picLocks noChangeAspect="1"/>
          </p:cNvPicPr>
          <p:nvPr/>
        </p:nvPicPr>
        <p:blipFill>
          <a:blip r:embed="rId3"/>
          <a:stretch>
            <a:fillRect/>
          </a:stretch>
        </p:blipFill>
        <p:spPr>
          <a:xfrm>
            <a:off x="6857118" y="2264230"/>
            <a:ext cx="3196755" cy="3709946"/>
          </a:xfrm>
          <a:prstGeom prst="rect">
            <a:avLst/>
          </a:prstGeom>
        </p:spPr>
      </p:pic>
      <p:pic>
        <p:nvPicPr>
          <p:cNvPr id="15" name="Picture 14">
            <a:extLst>
              <a:ext uri="{FF2B5EF4-FFF2-40B4-BE49-F238E27FC236}">
                <a16:creationId xmlns:a16="http://schemas.microsoft.com/office/drawing/2014/main" id="{4EF098D9-F1DA-85E3-CF3E-FA17AEF0EDB2}"/>
              </a:ext>
            </a:extLst>
          </p:cNvPr>
          <p:cNvPicPr>
            <a:picLocks noChangeAspect="1"/>
          </p:cNvPicPr>
          <p:nvPr/>
        </p:nvPicPr>
        <p:blipFill>
          <a:blip r:embed="rId4"/>
          <a:stretch>
            <a:fillRect/>
          </a:stretch>
        </p:blipFill>
        <p:spPr>
          <a:xfrm>
            <a:off x="1614674" y="2193227"/>
            <a:ext cx="3277838" cy="3771984"/>
          </a:xfrm>
          <a:prstGeom prst="rect">
            <a:avLst/>
          </a:prstGeom>
        </p:spPr>
      </p:pic>
    </p:spTree>
    <p:extLst>
      <p:ext uri="{BB962C8B-B14F-4D97-AF65-F5344CB8AC3E}">
        <p14:creationId xmlns:p14="http://schemas.microsoft.com/office/powerpoint/2010/main" val="1182066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B09E-89E6-38DE-B8F1-33633854FE2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87B44D0-A2C6-5EB3-BB0F-2C7DEC05B4ED}"/>
              </a:ext>
            </a:extLst>
          </p:cNvPr>
          <p:cNvPicPr>
            <a:picLocks noChangeAspect="1"/>
          </p:cNvPicPr>
          <p:nvPr/>
        </p:nvPicPr>
        <p:blipFill>
          <a:blip r:embed="rId3"/>
          <a:stretch>
            <a:fillRect/>
          </a:stretch>
        </p:blipFill>
        <p:spPr>
          <a:xfrm>
            <a:off x="286446" y="2300141"/>
            <a:ext cx="6348117" cy="4247694"/>
          </a:xfrm>
          <a:prstGeom prst="rect">
            <a:avLst/>
          </a:prstGeom>
        </p:spPr>
      </p:pic>
      <p:sp>
        <p:nvSpPr>
          <p:cNvPr id="8" name="Title 1">
            <a:extLst>
              <a:ext uri="{FF2B5EF4-FFF2-40B4-BE49-F238E27FC236}">
                <a16:creationId xmlns:a16="http://schemas.microsoft.com/office/drawing/2014/main" id="{10CD09BD-58E1-E6E1-C7BE-45B90AB14EF4}"/>
              </a:ext>
            </a:extLst>
          </p:cNvPr>
          <p:cNvSpPr>
            <a:spLocks noGrp="1"/>
          </p:cNvSpPr>
          <p:nvPr>
            <p:ph type="title"/>
          </p:nvPr>
        </p:nvSpPr>
        <p:spPr>
          <a:xfrm>
            <a:off x="838201" y="593725"/>
            <a:ext cx="10481108" cy="1620085"/>
          </a:xfrm>
        </p:spPr>
        <p:txBody>
          <a:bodyPr>
            <a:normAutofit/>
          </a:bodyPr>
          <a:lstStyle/>
          <a:p>
            <a:r>
              <a:rPr lang="en-US" dirty="0"/>
              <a:t>Immunotypes of </a:t>
            </a:r>
            <a:r>
              <a:rPr lang="en-US" dirty="0" err="1"/>
              <a:t>irAE</a:t>
            </a:r>
            <a:r>
              <a:rPr lang="en-US" dirty="0"/>
              <a:t> group do not seem to become more autoimmune-like at relevant timepoints</a:t>
            </a:r>
          </a:p>
        </p:txBody>
      </p:sp>
      <p:sp>
        <p:nvSpPr>
          <p:cNvPr id="6" name="TextBox 5">
            <a:extLst>
              <a:ext uri="{FF2B5EF4-FFF2-40B4-BE49-F238E27FC236}">
                <a16:creationId xmlns:a16="http://schemas.microsoft.com/office/drawing/2014/main" id="{09DD1BD7-7B09-BCDD-2842-42DF1E1805F6}"/>
              </a:ext>
            </a:extLst>
          </p:cNvPr>
          <p:cNvSpPr txBox="1"/>
          <p:nvPr/>
        </p:nvSpPr>
        <p:spPr>
          <a:xfrm>
            <a:off x="5168654" y="2384982"/>
            <a:ext cx="6237779" cy="369332"/>
          </a:xfrm>
          <a:prstGeom prst="rect">
            <a:avLst/>
          </a:prstGeom>
          <a:noFill/>
        </p:spPr>
        <p:txBody>
          <a:bodyPr wrap="square" rtlCol="0">
            <a:spAutoFit/>
          </a:bodyPr>
          <a:lstStyle/>
          <a:p>
            <a:r>
              <a:rPr lang="en-US" dirty="0"/>
              <a:t>baseline cancer centroid-AID centroid distance</a:t>
            </a:r>
          </a:p>
        </p:txBody>
      </p:sp>
      <p:sp>
        <p:nvSpPr>
          <p:cNvPr id="7" name="TextBox 6">
            <a:extLst>
              <a:ext uri="{FF2B5EF4-FFF2-40B4-BE49-F238E27FC236}">
                <a16:creationId xmlns:a16="http://schemas.microsoft.com/office/drawing/2014/main" id="{A429E408-B90D-D07F-F11E-A2CCE375EDBF}"/>
              </a:ext>
            </a:extLst>
          </p:cNvPr>
          <p:cNvSpPr txBox="1"/>
          <p:nvPr/>
        </p:nvSpPr>
        <p:spPr>
          <a:xfrm>
            <a:off x="3045006" y="2900926"/>
            <a:ext cx="415498" cy="369332"/>
          </a:xfrm>
          <a:prstGeom prst="rect">
            <a:avLst/>
          </a:prstGeom>
          <a:noFill/>
        </p:spPr>
        <p:txBody>
          <a:bodyPr wrap="none" rtlCol="0">
            <a:spAutoFit/>
          </a:bodyPr>
          <a:lstStyle/>
          <a:p>
            <a:r>
              <a:rPr lang="en-US" dirty="0"/>
              <a:t>~*</a:t>
            </a:r>
          </a:p>
        </p:txBody>
      </p:sp>
      <p:sp>
        <p:nvSpPr>
          <p:cNvPr id="3" name="TextBox 2">
            <a:extLst>
              <a:ext uri="{FF2B5EF4-FFF2-40B4-BE49-F238E27FC236}">
                <a16:creationId xmlns:a16="http://schemas.microsoft.com/office/drawing/2014/main" id="{69A3C709-69C6-14FA-22ED-057B7D0FDC90}"/>
              </a:ext>
            </a:extLst>
          </p:cNvPr>
          <p:cNvSpPr txBox="1"/>
          <p:nvPr/>
        </p:nvSpPr>
        <p:spPr>
          <a:xfrm>
            <a:off x="10635448" y="6321589"/>
            <a:ext cx="1452642" cy="369332"/>
          </a:xfrm>
          <a:prstGeom prst="rect">
            <a:avLst/>
          </a:prstGeom>
          <a:noFill/>
        </p:spPr>
        <p:txBody>
          <a:bodyPr wrap="none" rtlCol="0">
            <a:spAutoFit/>
          </a:bodyPr>
          <a:lstStyle/>
          <a:p>
            <a:r>
              <a:rPr lang="en-US" dirty="0" err="1"/>
              <a:t>padj</a:t>
            </a:r>
            <a:r>
              <a:rPr lang="en-US" dirty="0"/>
              <a:t> &lt; 0.1: ~*</a:t>
            </a:r>
          </a:p>
        </p:txBody>
      </p:sp>
    </p:spTree>
    <p:extLst>
      <p:ext uri="{BB962C8B-B14F-4D97-AF65-F5344CB8AC3E}">
        <p14:creationId xmlns:p14="http://schemas.microsoft.com/office/powerpoint/2010/main" val="1901495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1F00-B888-2BB6-2C71-14E5AA76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F0C8-B4D5-2CC8-5E88-67F8184F1593}"/>
              </a:ext>
            </a:extLst>
          </p:cNvPr>
          <p:cNvSpPr>
            <a:spLocks noGrp="1"/>
          </p:cNvSpPr>
          <p:nvPr>
            <p:ph type="title"/>
          </p:nvPr>
        </p:nvSpPr>
        <p:spPr>
          <a:xfrm>
            <a:off x="838200" y="593725"/>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E61B51E-B2B5-4960-3669-8C22EA76A0C1}"/>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Some immune cell populations are more </a:t>
            </a:r>
            <a:r>
              <a:rPr lang="en-US" dirty="0" err="1"/>
              <a:t>irAE</a:t>
            </a:r>
            <a:r>
              <a:rPr lang="en-US" dirty="0"/>
              <a:t>-type-agnostic, others more specific</a:t>
            </a:r>
          </a:p>
          <a:p>
            <a:pPr marL="514350" indent="-514350">
              <a:buFont typeface="+mj-lt"/>
              <a:buAutoNum type="arabicPeriod"/>
            </a:pPr>
            <a:r>
              <a:rPr lang="en-US" dirty="0" err="1"/>
              <a:t>irAE</a:t>
            </a:r>
            <a:r>
              <a:rPr lang="en-US" dirty="0"/>
              <a:t> development not associated with response</a:t>
            </a:r>
          </a:p>
          <a:p>
            <a:pPr marL="514350" indent="-514350">
              <a:buFont typeface="+mj-lt"/>
              <a:buAutoNum type="arabicPeriod"/>
            </a:pPr>
            <a:r>
              <a:rPr lang="en-US" dirty="0"/>
              <a:t>Thyroid </a:t>
            </a:r>
            <a:r>
              <a:rPr lang="en-US" dirty="0" err="1"/>
              <a:t>irAEs</a:t>
            </a:r>
            <a:r>
              <a:rPr lang="en-US" dirty="0"/>
              <a:t> are associated with increased frequencies of several T cell populations over ICI</a:t>
            </a:r>
          </a:p>
          <a:p>
            <a:pPr marL="514350" indent="-514350">
              <a:buFont typeface="+mj-lt"/>
              <a:buAutoNum type="arabicPeriod"/>
            </a:pPr>
            <a:r>
              <a:rPr lang="en-US" dirty="0"/>
              <a:t>Those with </a:t>
            </a:r>
            <a:r>
              <a:rPr lang="en-US" dirty="0" err="1"/>
              <a:t>irAEs</a:t>
            </a:r>
            <a:r>
              <a:rPr lang="en-US" dirty="0"/>
              <a:t> do not seem to develop a more autoimmune-like immunotype than those without </a:t>
            </a:r>
            <a:r>
              <a:rPr lang="en-US" dirty="0" err="1"/>
              <a:t>irAEs</a:t>
            </a:r>
            <a:r>
              <a:rPr lang="en-US" dirty="0"/>
              <a:t> in the time frame where most </a:t>
            </a:r>
            <a:r>
              <a:rPr lang="en-US" dirty="0" err="1"/>
              <a:t>irAEs</a:t>
            </a:r>
            <a:r>
              <a:rPr lang="en-US" dirty="0"/>
              <a:t> develop</a:t>
            </a:r>
          </a:p>
        </p:txBody>
      </p:sp>
    </p:spTree>
    <p:extLst>
      <p:ext uri="{BB962C8B-B14F-4D97-AF65-F5344CB8AC3E}">
        <p14:creationId xmlns:p14="http://schemas.microsoft.com/office/powerpoint/2010/main" val="398978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1F4B9-01A6-9665-4842-3D7531B2F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2DF44B-3BE4-F4BB-EF41-D62FA8C6CA4C}"/>
              </a:ext>
            </a:extLst>
          </p:cNvPr>
          <p:cNvSpPr>
            <a:spLocks noGrp="1"/>
          </p:cNvSpPr>
          <p:nvPr>
            <p:ph type="title"/>
          </p:nvPr>
        </p:nvSpPr>
        <p:spPr>
          <a:xfrm>
            <a:off x="838200" y="593725"/>
            <a:ext cx="10515600" cy="1325563"/>
          </a:xfrm>
        </p:spPr>
        <p:txBody>
          <a:bodyPr>
            <a:normAutofit/>
          </a:bodyPr>
          <a:lstStyle/>
          <a:p>
            <a:r>
              <a:rPr lang="en-US" dirty="0"/>
              <a:t>Proposed follow-up experiment: what’s driving specific </a:t>
            </a:r>
            <a:r>
              <a:rPr lang="en-US" dirty="0" err="1"/>
              <a:t>irAEs</a:t>
            </a:r>
            <a:r>
              <a:rPr lang="en-US" dirty="0"/>
              <a:t> vs. general ones</a:t>
            </a:r>
          </a:p>
        </p:txBody>
      </p:sp>
      <p:sp>
        <p:nvSpPr>
          <p:cNvPr id="3" name="Content Placeholder 2">
            <a:extLst>
              <a:ext uri="{FF2B5EF4-FFF2-40B4-BE49-F238E27FC236}">
                <a16:creationId xmlns:a16="http://schemas.microsoft.com/office/drawing/2014/main" id="{1ADB44D0-19CC-1E20-C27C-5DD8E84B54F7}"/>
              </a:ext>
            </a:extLst>
          </p:cNvPr>
          <p:cNvSpPr>
            <a:spLocks noGrp="1"/>
          </p:cNvSpPr>
          <p:nvPr>
            <p:ph idx="1"/>
          </p:nvPr>
        </p:nvSpPr>
        <p:spPr>
          <a:xfrm>
            <a:off x="838201" y="1919289"/>
            <a:ext cx="7913914" cy="4623402"/>
          </a:xfrm>
        </p:spPr>
        <p:txBody>
          <a:bodyPr>
            <a:normAutofit fontScale="85000" lnSpcReduction="10000"/>
          </a:bodyPr>
          <a:lstStyle/>
          <a:p>
            <a:pPr marL="514350" indent="-514350">
              <a:buFont typeface="+mj-lt"/>
              <a:buAutoNum type="arabicPeriod"/>
            </a:pPr>
            <a:r>
              <a:rPr lang="en-US" dirty="0"/>
              <a:t>Motivation</a:t>
            </a:r>
          </a:p>
          <a:p>
            <a:pPr marL="914400" lvl="1" indent="-457200">
              <a:buFont typeface="+mj-lt"/>
              <a:buAutoNum type="alphaLcParenR"/>
            </a:pPr>
            <a:r>
              <a:rPr lang="en-US" dirty="0"/>
              <a:t>Some immune cell populations seem more/less </a:t>
            </a:r>
            <a:r>
              <a:rPr lang="en-US" dirty="0" err="1"/>
              <a:t>irAE</a:t>
            </a:r>
            <a:r>
              <a:rPr lang="en-US" dirty="0"/>
              <a:t> type-specific</a:t>
            </a:r>
          </a:p>
          <a:p>
            <a:pPr marL="914400" lvl="1" indent="-457200">
              <a:buFont typeface="+mj-lt"/>
              <a:buAutoNum type="alphaLcParenR"/>
            </a:pPr>
            <a:r>
              <a:rPr lang="en-US" dirty="0"/>
              <a:t>Baseline B cells frequency lower in (skin) </a:t>
            </a:r>
            <a:r>
              <a:rPr lang="en-US" dirty="0" err="1"/>
              <a:t>irAE</a:t>
            </a:r>
            <a:r>
              <a:rPr lang="en-US" dirty="0"/>
              <a:t> group</a:t>
            </a:r>
          </a:p>
          <a:p>
            <a:pPr marL="914400" lvl="1" indent="-457200">
              <a:buFont typeface="+mj-lt"/>
              <a:buAutoNum type="alphaLcParenR"/>
            </a:pPr>
            <a:r>
              <a:rPr lang="en-US" dirty="0"/>
              <a:t>Thyroid </a:t>
            </a:r>
            <a:r>
              <a:rPr lang="en-US" dirty="0" err="1"/>
              <a:t>irAEs</a:t>
            </a:r>
            <a:r>
              <a:rPr lang="en-US" dirty="0"/>
              <a:t> associated with increased frequencies in several T cell populations over ICI</a:t>
            </a:r>
          </a:p>
          <a:p>
            <a:pPr marL="514350" indent="-514350">
              <a:buFont typeface="+mj-lt"/>
              <a:buAutoNum type="arabicPeriod"/>
            </a:pPr>
            <a:r>
              <a:rPr lang="en-US" dirty="0"/>
              <a:t>Question: what is the phenotype of T/B cells in those with thyroid, skin, vs. other </a:t>
            </a:r>
            <a:r>
              <a:rPr lang="en-US" dirty="0" err="1"/>
              <a:t>irAEs</a:t>
            </a:r>
            <a:r>
              <a:rPr lang="en-US" dirty="0"/>
              <a:t>?</a:t>
            </a:r>
          </a:p>
          <a:p>
            <a:pPr marL="514350" indent="-514350">
              <a:buFont typeface="+mj-lt"/>
              <a:buAutoNum type="arabicPeriod"/>
            </a:pPr>
            <a:r>
              <a:rPr lang="en-US" dirty="0"/>
              <a:t>Cohort</a:t>
            </a:r>
          </a:p>
          <a:p>
            <a:pPr marL="914400" lvl="1" indent="-457200">
              <a:buFont typeface="+mj-lt"/>
              <a:buAutoNum type="alphaLcParenR"/>
            </a:pPr>
            <a:r>
              <a:rPr lang="en-US" dirty="0"/>
              <a:t>4 groups: only thyroid </a:t>
            </a:r>
            <a:r>
              <a:rPr lang="en-US" dirty="0" err="1"/>
              <a:t>irAE</a:t>
            </a:r>
            <a:r>
              <a:rPr lang="en-US" dirty="0"/>
              <a:t>, only skin </a:t>
            </a:r>
            <a:r>
              <a:rPr lang="en-US" dirty="0" err="1"/>
              <a:t>irAE</a:t>
            </a:r>
            <a:r>
              <a:rPr lang="en-US" dirty="0"/>
              <a:t>, other mixed </a:t>
            </a:r>
            <a:r>
              <a:rPr lang="en-US" dirty="0" err="1"/>
              <a:t>irAE</a:t>
            </a:r>
            <a:r>
              <a:rPr lang="en-US" dirty="0"/>
              <a:t> (non-skin/thyroid), no </a:t>
            </a:r>
            <a:r>
              <a:rPr lang="en-US" dirty="0" err="1"/>
              <a:t>irAE</a:t>
            </a:r>
            <a:endParaRPr lang="en-US" dirty="0"/>
          </a:p>
          <a:p>
            <a:pPr marL="914400" lvl="1" indent="-457200">
              <a:buFont typeface="+mj-lt"/>
              <a:buAutoNum type="alphaLcParenR"/>
            </a:pPr>
            <a:r>
              <a:rPr lang="en-US" dirty="0"/>
              <a:t>2 time points: baseline and visit 3</a:t>
            </a:r>
          </a:p>
          <a:p>
            <a:pPr marL="914400" lvl="1" indent="-457200">
              <a:buFont typeface="+mj-lt"/>
              <a:buAutoNum type="alphaLcParenR"/>
            </a:pPr>
            <a:r>
              <a:rPr lang="en-US" dirty="0">
                <a:sym typeface="Wingdings" pitchFamily="2" charset="2"/>
              </a:rPr>
              <a:t>n = 4</a:t>
            </a:r>
            <a:endParaRPr lang="en-US" dirty="0"/>
          </a:p>
          <a:p>
            <a:pPr marL="514350" indent="-514350">
              <a:buFont typeface="+mj-lt"/>
              <a:buAutoNum type="arabicPeriod"/>
            </a:pPr>
            <a:r>
              <a:rPr lang="en-US" dirty="0"/>
              <a:t>Assay: bulk RNA of T, B cells separately sorted from PBMCs</a:t>
            </a:r>
          </a:p>
        </p:txBody>
      </p:sp>
      <p:pic>
        <p:nvPicPr>
          <p:cNvPr id="4" name="Picture 3">
            <a:extLst>
              <a:ext uri="{FF2B5EF4-FFF2-40B4-BE49-F238E27FC236}">
                <a16:creationId xmlns:a16="http://schemas.microsoft.com/office/drawing/2014/main" id="{79D0FBEC-422B-4567-84E8-D34C20EFABFF}"/>
              </a:ext>
            </a:extLst>
          </p:cNvPr>
          <p:cNvPicPr>
            <a:picLocks noChangeAspect="1"/>
          </p:cNvPicPr>
          <p:nvPr/>
        </p:nvPicPr>
        <p:blipFill>
          <a:blip r:embed="rId3"/>
          <a:stretch>
            <a:fillRect/>
          </a:stretch>
        </p:blipFill>
        <p:spPr>
          <a:xfrm>
            <a:off x="8851115" y="1919288"/>
            <a:ext cx="3340885" cy="3365863"/>
          </a:xfrm>
          <a:prstGeom prst="rect">
            <a:avLst/>
          </a:prstGeom>
        </p:spPr>
      </p:pic>
      <p:sp>
        <p:nvSpPr>
          <p:cNvPr id="5" name="TextBox 4">
            <a:extLst>
              <a:ext uri="{FF2B5EF4-FFF2-40B4-BE49-F238E27FC236}">
                <a16:creationId xmlns:a16="http://schemas.microsoft.com/office/drawing/2014/main" id="{0F18B64B-5064-8A7D-86F8-F9DA7BAA6677}"/>
              </a:ext>
            </a:extLst>
          </p:cNvPr>
          <p:cNvSpPr txBox="1"/>
          <p:nvPr/>
        </p:nvSpPr>
        <p:spPr>
          <a:xfrm>
            <a:off x="9718766" y="1614952"/>
            <a:ext cx="1773242" cy="369332"/>
          </a:xfrm>
          <a:prstGeom prst="rect">
            <a:avLst/>
          </a:prstGeom>
          <a:noFill/>
        </p:spPr>
        <p:txBody>
          <a:bodyPr wrap="none" rtlCol="0">
            <a:spAutoFit/>
          </a:bodyPr>
          <a:lstStyle/>
          <a:p>
            <a:r>
              <a:rPr lang="en-US" dirty="0" err="1"/>
              <a:t>irAE</a:t>
            </a:r>
            <a:r>
              <a:rPr lang="en-US" dirty="0"/>
              <a:t> type sharing</a:t>
            </a:r>
          </a:p>
        </p:txBody>
      </p:sp>
    </p:spTree>
    <p:extLst>
      <p:ext uri="{BB962C8B-B14F-4D97-AF65-F5344CB8AC3E}">
        <p14:creationId xmlns:p14="http://schemas.microsoft.com/office/powerpoint/2010/main" val="384291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C6967-9707-35BC-A964-7B6FBB246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1A802-EFF5-0A01-1130-55F4A1873DC6}"/>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3C986770-DC16-960C-186D-ABFE7684D83A}"/>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Include response as term in longitudinal analysis GAMs</a:t>
            </a:r>
          </a:p>
          <a:p>
            <a:pPr marL="514350" indent="-514350">
              <a:buFont typeface="+mj-lt"/>
              <a:buAutoNum type="arabicPeriod"/>
            </a:pPr>
            <a:r>
              <a:rPr lang="en-US" dirty="0"/>
              <a:t>Automated gating (IMPACD)</a:t>
            </a:r>
          </a:p>
          <a:p>
            <a:pPr marL="971550" lvl="1" indent="-514350">
              <a:buFont typeface="+mj-lt"/>
              <a:buAutoNum type="alphaLcParenR"/>
            </a:pPr>
            <a:r>
              <a:rPr lang="en-US" dirty="0"/>
              <a:t>Include response as term in models</a:t>
            </a:r>
          </a:p>
          <a:p>
            <a:pPr marL="971550" lvl="1" indent="-514350">
              <a:buFont typeface="+mj-lt"/>
              <a:buAutoNum type="alphaLcParenR"/>
            </a:pPr>
            <a:r>
              <a:rPr lang="en-US" dirty="0"/>
              <a:t>Extend automated gating analyses past baseline of depth 1 for T/B cells</a:t>
            </a:r>
          </a:p>
        </p:txBody>
      </p:sp>
    </p:spTree>
    <p:extLst>
      <p:ext uri="{BB962C8B-B14F-4D97-AF65-F5344CB8AC3E}">
        <p14:creationId xmlns:p14="http://schemas.microsoft.com/office/powerpoint/2010/main" val="2848913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4F64-361A-5423-24AC-8BF05AE2F9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1A1A3F3-E258-CD8D-E949-C5C096386E46}"/>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BECFE331-1F02-330C-AA21-3704BC50BBAB}"/>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71C5D93A-93AD-3E01-5A93-D472D9D5CD0F}"/>
              </a:ext>
            </a:extLst>
          </p:cNvPr>
          <p:cNvSpPr>
            <a:spLocks noGrp="1"/>
          </p:cNvSpPr>
          <p:nvPr>
            <p:ph idx="1"/>
          </p:nvPr>
        </p:nvSpPr>
        <p:spPr>
          <a:xfrm>
            <a:off x="838200" y="1828406"/>
            <a:ext cx="10372725" cy="3667519"/>
          </a:xfrm>
        </p:spPr>
        <p:txBody>
          <a:bodyPr numCol="2">
            <a:normAutofit/>
          </a:bodyPr>
          <a:lstStyle/>
          <a:p>
            <a:r>
              <a:rPr lang="en-US" b="1" dirty="0"/>
              <a:t>Peter Linsley</a:t>
            </a:r>
          </a:p>
          <a:p>
            <a:r>
              <a:rPr lang="en-US" dirty="0"/>
              <a:t>Long lab/</a:t>
            </a:r>
            <a:r>
              <a:rPr lang="en-US" dirty="0" err="1"/>
              <a:t>HIPcore</a:t>
            </a:r>
            <a:endParaRPr lang="en-US" dirty="0"/>
          </a:p>
          <a:p>
            <a:pPr lvl="1"/>
            <a:r>
              <a:rPr lang="en-US" dirty="0"/>
              <a:t>Alice Long, </a:t>
            </a:r>
            <a:r>
              <a:rPr lang="en-US" b="1" dirty="0"/>
              <a:t>Alice </a:t>
            </a:r>
            <a:r>
              <a:rPr lang="en-US" b="1" dirty="0" err="1"/>
              <a:t>Wiedeman</a:t>
            </a:r>
            <a:endParaRPr lang="en-US" b="1" dirty="0"/>
          </a:p>
          <a:p>
            <a:r>
              <a:rPr lang="en-US" dirty="0"/>
              <a:t>Holly </a:t>
            </a:r>
            <a:r>
              <a:rPr lang="en-US" dirty="0" err="1"/>
              <a:t>Akilesh</a:t>
            </a:r>
            <a:endParaRPr lang="en-US" dirty="0"/>
          </a:p>
          <a:p>
            <a:r>
              <a:rPr lang="en-US" dirty="0"/>
              <a:t>Buckner lab</a:t>
            </a:r>
          </a:p>
          <a:p>
            <a:pPr lvl="1"/>
            <a:r>
              <a:rPr lang="en-US" dirty="0"/>
              <a:t>Jane Buckner, </a:t>
            </a:r>
            <a:r>
              <a:rPr lang="en-US" b="1" dirty="0"/>
              <a:t>Sylvia </a:t>
            </a:r>
            <a:r>
              <a:rPr lang="en-US" b="1" dirty="0" err="1"/>
              <a:t>Posso</a:t>
            </a:r>
            <a:endParaRPr lang="en-US" b="1"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b="1" dirty="0"/>
              <a:t>Stephan </a:t>
            </a:r>
            <a:r>
              <a:rPr lang="en-US" b="1" dirty="0" err="1"/>
              <a:t>Pribitzer</a:t>
            </a:r>
            <a:endParaRPr lang="en-US" b="1" dirty="0"/>
          </a:p>
          <a:p>
            <a:r>
              <a:rPr lang="en-US" dirty="0"/>
              <a:t>Clinical teams at VM, SCCA, &amp; the University of Texas</a:t>
            </a:r>
          </a:p>
        </p:txBody>
      </p:sp>
    </p:spTree>
    <p:extLst>
      <p:ext uri="{BB962C8B-B14F-4D97-AF65-F5344CB8AC3E}">
        <p14:creationId xmlns:p14="http://schemas.microsoft.com/office/powerpoint/2010/main" val="2410750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However, ICIs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4007810" y="1919288"/>
            <a:ext cx="3558262" cy="4301644"/>
          </a:xfrm>
          <a:prstGeom prst="rect">
            <a:avLst/>
          </a:prstGeom>
        </p:spPr>
      </p:pic>
      <p:sp>
        <p:nvSpPr>
          <p:cNvPr id="7" name="TextBox 6">
            <a:extLst>
              <a:ext uri="{FF2B5EF4-FFF2-40B4-BE49-F238E27FC236}">
                <a16:creationId xmlns:a16="http://schemas.microsoft.com/office/drawing/2014/main" id="{17C85E69-569F-B66E-EF8B-AB9DAAF6B7B1}"/>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18262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ADE0D7-F422-263B-4836-0E3697A6EDB0}"/>
              </a:ext>
            </a:extLst>
          </p:cNvPr>
          <p:cNvSpPr>
            <a:spLocks noGrp="1"/>
          </p:cNvSpPr>
          <p:nvPr>
            <p:ph type="title"/>
          </p:nvPr>
        </p:nvSpPr>
        <p:spPr/>
        <p:txBody>
          <a:bodyPr>
            <a:normAutofit/>
          </a:bodyPr>
          <a:lstStyle/>
          <a:p>
            <a:r>
              <a:rPr lang="en-US" sz="3600" dirty="0"/>
              <a:t>IMPACD analysis workflow</a:t>
            </a:r>
          </a:p>
        </p:txBody>
      </p:sp>
      <p:grpSp>
        <p:nvGrpSpPr>
          <p:cNvPr id="4" name="Group 3">
            <a:extLst>
              <a:ext uri="{FF2B5EF4-FFF2-40B4-BE49-F238E27FC236}">
                <a16:creationId xmlns:a16="http://schemas.microsoft.com/office/drawing/2014/main" id="{3DB4D4E0-59CF-673D-263A-4AC2828D97E8}"/>
              </a:ext>
            </a:extLst>
          </p:cNvPr>
          <p:cNvGrpSpPr/>
          <p:nvPr/>
        </p:nvGrpSpPr>
        <p:grpSpPr>
          <a:xfrm>
            <a:off x="2651661" y="1613165"/>
            <a:ext cx="2331308" cy="1021492"/>
            <a:chOff x="4637903" y="1186249"/>
            <a:chExt cx="2331308" cy="1021492"/>
          </a:xfrm>
        </p:grpSpPr>
        <p:sp>
          <p:nvSpPr>
            <p:cNvPr id="5" name="Rectangle 4">
              <a:extLst>
                <a:ext uri="{FF2B5EF4-FFF2-40B4-BE49-F238E27FC236}">
                  <a16:creationId xmlns:a16="http://schemas.microsoft.com/office/drawing/2014/main" id="{F2A82C2C-998D-4494-A952-20B7A9FEBCA0}"/>
                </a:ext>
              </a:extLst>
            </p:cNvPr>
            <p:cNvSpPr/>
            <p:nvPr/>
          </p:nvSpPr>
          <p:spPr>
            <a:xfrm>
              <a:off x="4637903" y="1639330"/>
              <a:ext cx="2331308" cy="5684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Gate markers of interest for each batch on a subset of data</a:t>
              </a:r>
            </a:p>
          </p:txBody>
        </p:sp>
        <p:sp>
          <p:nvSpPr>
            <p:cNvPr id="6" name="Rectangle 5">
              <a:extLst>
                <a:ext uri="{FF2B5EF4-FFF2-40B4-BE49-F238E27FC236}">
                  <a16:creationId xmlns:a16="http://schemas.microsoft.com/office/drawing/2014/main" id="{70BA3F3B-4691-1627-97B7-71FB4D04EA54}"/>
                </a:ext>
              </a:extLst>
            </p:cNvPr>
            <p:cNvSpPr/>
            <p:nvPr/>
          </p:nvSpPr>
          <p:spPr>
            <a:xfrm>
              <a:off x="4637903" y="1186249"/>
              <a:ext cx="2331308" cy="44996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Manual gating</a:t>
              </a:r>
            </a:p>
          </p:txBody>
        </p:sp>
      </p:grpSp>
      <p:grpSp>
        <p:nvGrpSpPr>
          <p:cNvPr id="7" name="Group 6">
            <a:extLst>
              <a:ext uri="{FF2B5EF4-FFF2-40B4-BE49-F238E27FC236}">
                <a16:creationId xmlns:a16="http://schemas.microsoft.com/office/drawing/2014/main" id="{C4139D12-C085-35AF-97B7-FDA75D79F51A}"/>
              </a:ext>
            </a:extLst>
          </p:cNvPr>
          <p:cNvGrpSpPr/>
          <p:nvPr/>
        </p:nvGrpSpPr>
        <p:grpSpPr>
          <a:xfrm>
            <a:off x="6280431" y="1613165"/>
            <a:ext cx="2331308" cy="1013254"/>
            <a:chOff x="4637903" y="2623752"/>
            <a:chExt cx="2331308" cy="1013254"/>
          </a:xfrm>
        </p:grpSpPr>
        <p:sp>
          <p:nvSpPr>
            <p:cNvPr id="8" name="Rectangle 7">
              <a:extLst>
                <a:ext uri="{FF2B5EF4-FFF2-40B4-BE49-F238E27FC236}">
                  <a16:creationId xmlns:a16="http://schemas.microsoft.com/office/drawing/2014/main" id="{6427F3B0-9E20-CCA7-32F2-2C7F84DA779E}"/>
                </a:ext>
              </a:extLst>
            </p:cNvPr>
            <p:cNvSpPr/>
            <p:nvPr/>
          </p:nvSpPr>
          <p:spPr>
            <a:xfrm>
              <a:off x="4637903" y="3068595"/>
              <a:ext cx="2331308" cy="5684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Verify data is ready for automated gating</a:t>
              </a:r>
            </a:p>
          </p:txBody>
        </p:sp>
        <p:sp>
          <p:nvSpPr>
            <p:cNvPr id="9" name="Rectangle 8">
              <a:extLst>
                <a:ext uri="{FF2B5EF4-FFF2-40B4-BE49-F238E27FC236}">
                  <a16:creationId xmlns:a16="http://schemas.microsoft.com/office/drawing/2014/main" id="{5FDFD036-49DE-2FFB-D771-FAEDA7866876}"/>
                </a:ext>
              </a:extLst>
            </p:cNvPr>
            <p:cNvSpPr/>
            <p:nvPr/>
          </p:nvSpPr>
          <p:spPr>
            <a:xfrm>
              <a:off x="4637903" y="2623752"/>
              <a:ext cx="2331308" cy="449962"/>
            </a:xfrm>
            <a:prstGeom prst="rect">
              <a:avLst/>
            </a:prstGeom>
            <a:solidFill>
              <a:srgbClr val="91C3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Validation</a:t>
              </a:r>
            </a:p>
          </p:txBody>
        </p:sp>
      </p:grpSp>
      <p:grpSp>
        <p:nvGrpSpPr>
          <p:cNvPr id="10" name="Group 9">
            <a:extLst>
              <a:ext uri="{FF2B5EF4-FFF2-40B4-BE49-F238E27FC236}">
                <a16:creationId xmlns:a16="http://schemas.microsoft.com/office/drawing/2014/main" id="{3DD69AA4-19D6-B882-1E2F-D04FD2592FD7}"/>
              </a:ext>
            </a:extLst>
          </p:cNvPr>
          <p:cNvGrpSpPr/>
          <p:nvPr/>
        </p:nvGrpSpPr>
        <p:grpSpPr>
          <a:xfrm>
            <a:off x="6284547" y="3451548"/>
            <a:ext cx="2331308" cy="1013254"/>
            <a:chOff x="4637903" y="4081849"/>
            <a:chExt cx="2331308" cy="1013254"/>
          </a:xfrm>
        </p:grpSpPr>
        <p:sp>
          <p:nvSpPr>
            <p:cNvPr id="11" name="Rectangle 10">
              <a:extLst>
                <a:ext uri="{FF2B5EF4-FFF2-40B4-BE49-F238E27FC236}">
                  <a16:creationId xmlns:a16="http://schemas.microsoft.com/office/drawing/2014/main" id="{AC54811F-3CC5-3B9A-10F8-C5EB3B069C54}"/>
                </a:ext>
              </a:extLst>
            </p:cNvPr>
            <p:cNvSpPr/>
            <p:nvPr/>
          </p:nvSpPr>
          <p:spPr>
            <a:xfrm>
              <a:off x="4637903" y="4526692"/>
              <a:ext cx="2331308" cy="5684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High-performance automated gating gives counts-like object – similar to </a:t>
              </a:r>
              <a:r>
                <a:rPr lang="en-US" sz="1200" dirty="0" err="1">
                  <a:solidFill>
                    <a:sysClr val="windowText" lastClr="000000"/>
                  </a:solidFill>
                </a:rPr>
                <a:t>RNAseq</a:t>
              </a:r>
              <a:r>
                <a:rPr lang="en-US" sz="1200" dirty="0">
                  <a:solidFill>
                    <a:sysClr val="windowText" lastClr="000000"/>
                  </a:solidFill>
                </a:rPr>
                <a:t> alignment</a:t>
              </a:r>
            </a:p>
          </p:txBody>
        </p:sp>
        <p:sp>
          <p:nvSpPr>
            <p:cNvPr id="12" name="Rectangle 11">
              <a:extLst>
                <a:ext uri="{FF2B5EF4-FFF2-40B4-BE49-F238E27FC236}">
                  <a16:creationId xmlns:a16="http://schemas.microsoft.com/office/drawing/2014/main" id="{4035286A-ADA7-BC01-79E1-AF9600EE5CFA}"/>
                </a:ext>
              </a:extLst>
            </p:cNvPr>
            <p:cNvSpPr/>
            <p:nvPr/>
          </p:nvSpPr>
          <p:spPr>
            <a:xfrm>
              <a:off x="4637903" y="4081849"/>
              <a:ext cx="2331308" cy="449962"/>
            </a:xfrm>
            <a:prstGeom prst="rect">
              <a:avLst/>
            </a:prstGeom>
            <a:solidFill>
              <a:srgbClr val="91C3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IMPACD</a:t>
              </a:r>
            </a:p>
          </p:txBody>
        </p:sp>
      </p:grpSp>
      <p:sp>
        <p:nvSpPr>
          <p:cNvPr id="22" name="Right Arrow 21">
            <a:extLst>
              <a:ext uri="{FF2B5EF4-FFF2-40B4-BE49-F238E27FC236}">
                <a16:creationId xmlns:a16="http://schemas.microsoft.com/office/drawing/2014/main" id="{EF2CEA7C-0BF0-6BF0-E4C6-D8542E708AF7}"/>
              </a:ext>
            </a:extLst>
          </p:cNvPr>
          <p:cNvSpPr/>
          <p:nvPr/>
        </p:nvSpPr>
        <p:spPr>
          <a:xfrm>
            <a:off x="5069469" y="2176818"/>
            <a:ext cx="848497" cy="18618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010E41F-E941-6CC2-3E72-65E97AF6F444}"/>
              </a:ext>
            </a:extLst>
          </p:cNvPr>
          <p:cNvGrpSpPr/>
          <p:nvPr/>
        </p:nvGrpSpPr>
        <p:grpSpPr>
          <a:xfrm>
            <a:off x="2782716" y="2681633"/>
            <a:ext cx="1807335" cy="1876284"/>
            <a:chOff x="2139096" y="4932835"/>
            <a:chExt cx="1807335" cy="1876284"/>
          </a:xfrm>
        </p:grpSpPr>
        <p:pic>
          <p:nvPicPr>
            <p:cNvPr id="25" name="Picture 24">
              <a:extLst>
                <a:ext uri="{FF2B5EF4-FFF2-40B4-BE49-F238E27FC236}">
                  <a16:creationId xmlns:a16="http://schemas.microsoft.com/office/drawing/2014/main" id="{21D4532C-DBC5-3B6E-D615-6D1F15134BC0}"/>
                </a:ext>
              </a:extLst>
            </p:cNvPr>
            <p:cNvPicPr>
              <a:picLocks noChangeAspect="1"/>
            </p:cNvPicPr>
            <p:nvPr/>
          </p:nvPicPr>
          <p:blipFill>
            <a:blip r:embed="rId2"/>
            <a:stretch>
              <a:fillRect/>
            </a:stretch>
          </p:blipFill>
          <p:spPr>
            <a:xfrm>
              <a:off x="2244904" y="5093906"/>
              <a:ext cx="1701527" cy="1629982"/>
            </a:xfrm>
            <a:prstGeom prst="rect">
              <a:avLst/>
            </a:prstGeom>
          </p:spPr>
        </p:pic>
        <p:sp>
          <p:nvSpPr>
            <p:cNvPr id="26" name="TextBox 25">
              <a:extLst>
                <a:ext uri="{FF2B5EF4-FFF2-40B4-BE49-F238E27FC236}">
                  <a16:creationId xmlns:a16="http://schemas.microsoft.com/office/drawing/2014/main" id="{5D052374-07F0-50DB-B850-F3C8333287EB}"/>
                </a:ext>
              </a:extLst>
            </p:cNvPr>
            <p:cNvSpPr txBox="1"/>
            <p:nvPr/>
          </p:nvSpPr>
          <p:spPr>
            <a:xfrm>
              <a:off x="2334471" y="6547509"/>
              <a:ext cx="1611960" cy="261610"/>
            </a:xfrm>
            <a:prstGeom prst="rect">
              <a:avLst/>
            </a:prstGeom>
            <a:solidFill>
              <a:schemeClr val="bg1"/>
            </a:solidFill>
          </p:spPr>
          <p:txBody>
            <a:bodyPr wrap="square" rtlCol="0">
              <a:spAutoFit/>
            </a:bodyPr>
            <a:lstStyle/>
            <a:p>
              <a:r>
                <a:rPr lang="en-US" sz="1100" b="1" dirty="0"/>
                <a:t>RBD (PE) </a:t>
              </a:r>
              <a:r>
                <a:rPr lang="en-US" sz="1100" b="1" dirty="0">
                  <a:sym typeface="Wingdings" pitchFamily="2" charset="2"/>
                </a:rPr>
                <a:t></a:t>
              </a:r>
              <a:endParaRPr lang="en-US" sz="1100" b="1" dirty="0"/>
            </a:p>
          </p:txBody>
        </p:sp>
        <p:sp>
          <p:nvSpPr>
            <p:cNvPr id="27" name="TextBox 26">
              <a:extLst>
                <a:ext uri="{FF2B5EF4-FFF2-40B4-BE49-F238E27FC236}">
                  <a16:creationId xmlns:a16="http://schemas.microsoft.com/office/drawing/2014/main" id="{0693698F-B908-0BB1-1F17-87AC95DD5ECB}"/>
                </a:ext>
              </a:extLst>
            </p:cNvPr>
            <p:cNvSpPr txBox="1"/>
            <p:nvPr/>
          </p:nvSpPr>
          <p:spPr>
            <a:xfrm rot="16200000">
              <a:off x="1341525" y="5730406"/>
              <a:ext cx="1856751" cy="261610"/>
            </a:xfrm>
            <a:prstGeom prst="rect">
              <a:avLst/>
            </a:prstGeom>
            <a:solidFill>
              <a:schemeClr val="bg1"/>
            </a:solidFill>
          </p:spPr>
          <p:txBody>
            <a:bodyPr wrap="square" rtlCol="0">
              <a:spAutoFit/>
            </a:bodyPr>
            <a:lstStyle/>
            <a:p>
              <a:r>
                <a:rPr lang="en-US" sz="1100" b="1" dirty="0"/>
                <a:t>Decoy (PE-Cy7) </a:t>
              </a:r>
              <a:r>
                <a:rPr lang="en-US" sz="1100" b="1" dirty="0">
                  <a:sym typeface="Wingdings" pitchFamily="2" charset="2"/>
                </a:rPr>
                <a:t></a:t>
              </a:r>
              <a:endParaRPr lang="en-US" sz="1100" b="1" dirty="0"/>
            </a:p>
          </p:txBody>
        </p:sp>
      </p:grpSp>
      <p:grpSp>
        <p:nvGrpSpPr>
          <p:cNvPr id="28" name="Group 27">
            <a:extLst>
              <a:ext uri="{FF2B5EF4-FFF2-40B4-BE49-F238E27FC236}">
                <a16:creationId xmlns:a16="http://schemas.microsoft.com/office/drawing/2014/main" id="{400A04F6-BEEB-5C9B-C154-47E1065D63CE}"/>
              </a:ext>
            </a:extLst>
          </p:cNvPr>
          <p:cNvGrpSpPr/>
          <p:nvPr/>
        </p:nvGrpSpPr>
        <p:grpSpPr>
          <a:xfrm>
            <a:off x="6280431" y="5479621"/>
            <a:ext cx="2331308" cy="1013254"/>
            <a:chOff x="4707925" y="5314965"/>
            <a:chExt cx="2331308" cy="1013254"/>
          </a:xfrm>
          <a:solidFill>
            <a:srgbClr val="92C4E9"/>
          </a:solidFill>
        </p:grpSpPr>
        <p:sp>
          <p:nvSpPr>
            <p:cNvPr id="29" name="Rectangle 28">
              <a:extLst>
                <a:ext uri="{FF2B5EF4-FFF2-40B4-BE49-F238E27FC236}">
                  <a16:creationId xmlns:a16="http://schemas.microsoft.com/office/drawing/2014/main" id="{4413C1C9-4683-C6EA-91F8-801FECD3CF19}"/>
                </a:ext>
              </a:extLst>
            </p:cNvPr>
            <p:cNvSpPr/>
            <p:nvPr/>
          </p:nvSpPr>
          <p:spPr>
            <a:xfrm>
              <a:off x="4707925" y="5759808"/>
              <a:ext cx="2331308" cy="5684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Statistical analysis and more</a:t>
              </a:r>
            </a:p>
          </p:txBody>
        </p:sp>
        <p:sp>
          <p:nvSpPr>
            <p:cNvPr id="30" name="Rectangle 29">
              <a:extLst>
                <a:ext uri="{FF2B5EF4-FFF2-40B4-BE49-F238E27FC236}">
                  <a16:creationId xmlns:a16="http://schemas.microsoft.com/office/drawing/2014/main" id="{01D05C6A-833C-F17F-522B-9C46AF0E9D79}"/>
                </a:ext>
              </a:extLst>
            </p:cNvPr>
            <p:cNvSpPr/>
            <p:nvPr/>
          </p:nvSpPr>
          <p:spPr>
            <a:xfrm>
              <a:off x="4707925" y="5314965"/>
              <a:ext cx="2331308" cy="44996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Analysis</a:t>
              </a:r>
            </a:p>
          </p:txBody>
        </p:sp>
      </p:grpSp>
      <p:sp>
        <p:nvSpPr>
          <p:cNvPr id="31" name="Right Arrow 30">
            <a:extLst>
              <a:ext uri="{FF2B5EF4-FFF2-40B4-BE49-F238E27FC236}">
                <a16:creationId xmlns:a16="http://schemas.microsoft.com/office/drawing/2014/main" id="{8FFB7B22-5BD9-35D9-A35B-551AEDB834B2}"/>
              </a:ext>
            </a:extLst>
          </p:cNvPr>
          <p:cNvSpPr/>
          <p:nvPr/>
        </p:nvSpPr>
        <p:spPr>
          <a:xfrm rot="5400000">
            <a:off x="7222236" y="4938884"/>
            <a:ext cx="449961" cy="18845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036D0BDD-393E-8C90-707D-5D1D3F3CAF62}"/>
              </a:ext>
            </a:extLst>
          </p:cNvPr>
          <p:cNvSpPr/>
          <p:nvPr/>
        </p:nvSpPr>
        <p:spPr>
          <a:xfrm rot="5400000">
            <a:off x="7222236" y="2918362"/>
            <a:ext cx="449961" cy="18845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3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B206C2-B68E-99E2-D840-1CD3BD76A80E}"/>
              </a:ext>
            </a:extLst>
          </p:cNvPr>
          <p:cNvSpPr>
            <a:spLocks noGrp="1"/>
          </p:cNvSpPr>
          <p:nvPr>
            <p:ph type="title"/>
          </p:nvPr>
        </p:nvSpPr>
        <p:spPr/>
        <p:txBody>
          <a:bodyPr>
            <a:normAutofit/>
          </a:bodyPr>
          <a:lstStyle/>
          <a:p>
            <a:r>
              <a:rPr lang="en-US" sz="3600" dirty="0"/>
              <a:t>Automated gating to various depths</a:t>
            </a:r>
          </a:p>
        </p:txBody>
      </p:sp>
      <p:sp>
        <p:nvSpPr>
          <p:cNvPr id="5" name="Rounded Rectangle 4">
            <a:extLst>
              <a:ext uri="{FF2B5EF4-FFF2-40B4-BE49-F238E27FC236}">
                <a16:creationId xmlns:a16="http://schemas.microsoft.com/office/drawing/2014/main" id="{50256113-8699-F741-D805-32180EA9D05E}"/>
              </a:ext>
            </a:extLst>
          </p:cNvPr>
          <p:cNvSpPr/>
          <p:nvPr/>
        </p:nvSpPr>
        <p:spPr>
          <a:xfrm>
            <a:off x="4876583" y="1700330"/>
            <a:ext cx="1153812" cy="475734"/>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 cells</a:t>
            </a:r>
          </a:p>
        </p:txBody>
      </p:sp>
      <p:sp>
        <p:nvSpPr>
          <p:cNvPr id="7" name="Oval 6">
            <a:extLst>
              <a:ext uri="{FF2B5EF4-FFF2-40B4-BE49-F238E27FC236}">
                <a16:creationId xmlns:a16="http://schemas.microsoft.com/office/drawing/2014/main" id="{CA14C195-EB95-4A5F-6E4D-AA3DE857217B}"/>
              </a:ext>
            </a:extLst>
          </p:cNvPr>
          <p:cNvSpPr/>
          <p:nvPr/>
        </p:nvSpPr>
        <p:spPr>
          <a:xfrm>
            <a:off x="4798544" y="2147963"/>
            <a:ext cx="223926" cy="2191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7B89CDB-9B59-A948-476C-678D1E13DFCC}"/>
              </a:ext>
            </a:extLst>
          </p:cNvPr>
          <p:cNvSpPr/>
          <p:nvPr/>
        </p:nvSpPr>
        <p:spPr>
          <a:xfrm>
            <a:off x="5872074" y="2195927"/>
            <a:ext cx="223926" cy="2191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55D2560-7D6A-7C80-467A-ABD59408E714}"/>
              </a:ext>
            </a:extLst>
          </p:cNvPr>
          <p:cNvSpPr/>
          <p:nvPr/>
        </p:nvSpPr>
        <p:spPr>
          <a:xfrm>
            <a:off x="5281487" y="2161311"/>
            <a:ext cx="223926" cy="219154"/>
          </a:xfrm>
          <a:prstGeom prst="ellipse">
            <a:avLst/>
          </a:prstGeom>
          <a:solidFill>
            <a:srgbClr val="7030A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CE0F0B6-FEEB-410F-FA59-5279C6AE8E01}"/>
              </a:ext>
            </a:extLst>
          </p:cNvPr>
          <p:cNvSpPr/>
          <p:nvPr/>
        </p:nvSpPr>
        <p:spPr>
          <a:xfrm>
            <a:off x="5451120" y="2181437"/>
            <a:ext cx="223926" cy="219154"/>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95D46FC-B4E1-FAFF-F3F5-7717C451623A}"/>
              </a:ext>
            </a:extLst>
          </p:cNvPr>
          <p:cNvSpPr/>
          <p:nvPr/>
        </p:nvSpPr>
        <p:spPr>
          <a:xfrm>
            <a:off x="1968927" y="2872997"/>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CD19+</a:t>
            </a:r>
          </a:p>
        </p:txBody>
      </p:sp>
      <p:sp>
        <p:nvSpPr>
          <p:cNvPr id="15" name="Rounded Rectangle 14">
            <a:extLst>
              <a:ext uri="{FF2B5EF4-FFF2-40B4-BE49-F238E27FC236}">
                <a16:creationId xmlns:a16="http://schemas.microsoft.com/office/drawing/2014/main" id="{B75D9BE0-86F1-3ED8-51D5-0415114C2A3C}"/>
              </a:ext>
            </a:extLst>
          </p:cNvPr>
          <p:cNvSpPr/>
          <p:nvPr/>
        </p:nvSpPr>
        <p:spPr>
          <a:xfrm>
            <a:off x="8211331" y="2871129"/>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CD25+</a:t>
            </a:r>
          </a:p>
        </p:txBody>
      </p:sp>
      <p:sp>
        <p:nvSpPr>
          <p:cNvPr id="16" name="Rounded Rectangle 15">
            <a:extLst>
              <a:ext uri="{FF2B5EF4-FFF2-40B4-BE49-F238E27FC236}">
                <a16:creationId xmlns:a16="http://schemas.microsoft.com/office/drawing/2014/main" id="{A5121329-0D53-87B1-418D-E083A0C4CD61}"/>
              </a:ext>
            </a:extLst>
          </p:cNvPr>
          <p:cNvSpPr/>
          <p:nvPr/>
        </p:nvSpPr>
        <p:spPr>
          <a:xfrm>
            <a:off x="5225290" y="2866902"/>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ICOS+</a:t>
            </a:r>
          </a:p>
        </p:txBody>
      </p:sp>
      <p:sp>
        <p:nvSpPr>
          <p:cNvPr id="24" name="Oval 23">
            <a:extLst>
              <a:ext uri="{FF2B5EF4-FFF2-40B4-BE49-F238E27FC236}">
                <a16:creationId xmlns:a16="http://schemas.microsoft.com/office/drawing/2014/main" id="{EA63BE43-6079-F097-E816-19E043263EB7}"/>
              </a:ext>
            </a:extLst>
          </p:cNvPr>
          <p:cNvSpPr/>
          <p:nvPr/>
        </p:nvSpPr>
        <p:spPr>
          <a:xfrm>
            <a:off x="4938696" y="2260517"/>
            <a:ext cx="223926" cy="219154"/>
          </a:xfrm>
          <a:prstGeom prst="ellipse">
            <a:avLst/>
          </a:prstGeom>
          <a:solidFill>
            <a:srgbClr val="00C1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3B5BB49-4248-B43A-C81D-A2E88DEBA2A0}"/>
              </a:ext>
            </a:extLst>
          </p:cNvPr>
          <p:cNvSpPr/>
          <p:nvPr/>
        </p:nvSpPr>
        <p:spPr>
          <a:xfrm>
            <a:off x="5028216" y="2123022"/>
            <a:ext cx="223926" cy="219154"/>
          </a:xfrm>
          <a:prstGeom prst="ellipse">
            <a:avLst/>
          </a:prstGeom>
          <a:solidFill>
            <a:schemeClr val="accent2">
              <a:lumMod val="60000"/>
              <a:lumOff val="4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9B44FD7-3F0C-022F-FA45-333D328A62FC}"/>
              </a:ext>
            </a:extLst>
          </p:cNvPr>
          <p:cNvSpPr/>
          <p:nvPr/>
        </p:nvSpPr>
        <p:spPr>
          <a:xfrm>
            <a:off x="5105234" y="2204215"/>
            <a:ext cx="223926" cy="219154"/>
          </a:xfrm>
          <a:prstGeom prst="ellipse">
            <a:avLst/>
          </a:prstGeom>
          <a:solidFill>
            <a:schemeClr val="accent3">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1D979D-7C2B-8089-66A8-60991A9B2030}"/>
              </a:ext>
            </a:extLst>
          </p:cNvPr>
          <p:cNvSpPr/>
          <p:nvPr/>
        </p:nvSpPr>
        <p:spPr>
          <a:xfrm>
            <a:off x="5698322" y="2173015"/>
            <a:ext cx="223926" cy="219154"/>
          </a:xfrm>
          <a:prstGeom prst="ellipse">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4D3BF9-61AE-D7B4-4CEF-C60B4AC92E85}"/>
              </a:ext>
            </a:extLst>
          </p:cNvPr>
          <p:cNvSpPr/>
          <p:nvPr/>
        </p:nvSpPr>
        <p:spPr>
          <a:xfrm>
            <a:off x="5516905" y="2245975"/>
            <a:ext cx="223926" cy="219154"/>
          </a:xfrm>
          <a:prstGeom prst="ellipse">
            <a:avLst/>
          </a:prstGeom>
          <a:solidFill>
            <a:srgbClr val="00206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4CA16FC6-B257-AFE0-AA49-7253CCD19CDF}"/>
              </a:ext>
            </a:extLst>
          </p:cNvPr>
          <p:cNvSpPr/>
          <p:nvPr/>
        </p:nvSpPr>
        <p:spPr>
          <a:xfrm>
            <a:off x="2666073" y="4288365"/>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CD25+</a:t>
            </a:r>
          </a:p>
        </p:txBody>
      </p:sp>
      <p:sp>
        <p:nvSpPr>
          <p:cNvPr id="45" name="Rounded Rectangle 44">
            <a:extLst>
              <a:ext uri="{FF2B5EF4-FFF2-40B4-BE49-F238E27FC236}">
                <a16:creationId xmlns:a16="http://schemas.microsoft.com/office/drawing/2014/main" id="{70C4F956-BBEA-F95E-5077-90ABB1BC73D2}"/>
              </a:ext>
            </a:extLst>
          </p:cNvPr>
          <p:cNvSpPr/>
          <p:nvPr/>
        </p:nvSpPr>
        <p:spPr>
          <a:xfrm>
            <a:off x="1180776" y="4287701"/>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ICOS+</a:t>
            </a:r>
          </a:p>
        </p:txBody>
      </p:sp>
      <p:sp>
        <p:nvSpPr>
          <p:cNvPr id="60" name="Rounded Rectangle 59">
            <a:extLst>
              <a:ext uri="{FF2B5EF4-FFF2-40B4-BE49-F238E27FC236}">
                <a16:creationId xmlns:a16="http://schemas.microsoft.com/office/drawing/2014/main" id="{E7483270-33CB-4664-7D7D-CE88E468F78B}"/>
              </a:ext>
            </a:extLst>
          </p:cNvPr>
          <p:cNvSpPr/>
          <p:nvPr/>
        </p:nvSpPr>
        <p:spPr>
          <a:xfrm>
            <a:off x="1175115" y="5550401"/>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CD25+</a:t>
            </a:r>
          </a:p>
        </p:txBody>
      </p:sp>
      <p:sp>
        <p:nvSpPr>
          <p:cNvPr id="61" name="Rounded Rectangle 60">
            <a:extLst>
              <a:ext uri="{FF2B5EF4-FFF2-40B4-BE49-F238E27FC236}">
                <a16:creationId xmlns:a16="http://schemas.microsoft.com/office/drawing/2014/main" id="{7FE406BF-5F41-B0DE-8042-3F8889085BA1}"/>
              </a:ext>
            </a:extLst>
          </p:cNvPr>
          <p:cNvSpPr/>
          <p:nvPr/>
        </p:nvSpPr>
        <p:spPr>
          <a:xfrm>
            <a:off x="2635387" y="5601080"/>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ICOS+</a:t>
            </a:r>
          </a:p>
        </p:txBody>
      </p:sp>
      <p:sp>
        <p:nvSpPr>
          <p:cNvPr id="63" name="Rounded Rectangle 62">
            <a:extLst>
              <a:ext uri="{FF2B5EF4-FFF2-40B4-BE49-F238E27FC236}">
                <a16:creationId xmlns:a16="http://schemas.microsoft.com/office/drawing/2014/main" id="{34C22ED4-A98A-1D2B-BEEF-16211ECE4828}"/>
              </a:ext>
            </a:extLst>
          </p:cNvPr>
          <p:cNvSpPr/>
          <p:nvPr/>
        </p:nvSpPr>
        <p:spPr>
          <a:xfrm>
            <a:off x="5912476" y="4274660"/>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CD25+</a:t>
            </a:r>
          </a:p>
        </p:txBody>
      </p:sp>
      <p:sp>
        <p:nvSpPr>
          <p:cNvPr id="64" name="Rounded Rectangle 63">
            <a:extLst>
              <a:ext uri="{FF2B5EF4-FFF2-40B4-BE49-F238E27FC236}">
                <a16:creationId xmlns:a16="http://schemas.microsoft.com/office/drawing/2014/main" id="{2F46A4A0-1865-2B80-721B-8530B01C0443}"/>
              </a:ext>
            </a:extLst>
          </p:cNvPr>
          <p:cNvSpPr/>
          <p:nvPr/>
        </p:nvSpPr>
        <p:spPr>
          <a:xfrm>
            <a:off x="4564339" y="4273996"/>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CD19+</a:t>
            </a:r>
          </a:p>
        </p:txBody>
      </p:sp>
      <p:sp>
        <p:nvSpPr>
          <p:cNvPr id="69" name="Rounded Rectangle 68">
            <a:extLst>
              <a:ext uri="{FF2B5EF4-FFF2-40B4-BE49-F238E27FC236}">
                <a16:creationId xmlns:a16="http://schemas.microsoft.com/office/drawing/2014/main" id="{AAAFC373-9766-7710-7838-5129C342C4BF}"/>
              </a:ext>
            </a:extLst>
          </p:cNvPr>
          <p:cNvSpPr/>
          <p:nvPr/>
        </p:nvSpPr>
        <p:spPr>
          <a:xfrm>
            <a:off x="4536143" y="5583393"/>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CD25+</a:t>
            </a:r>
          </a:p>
        </p:txBody>
      </p:sp>
      <p:sp>
        <p:nvSpPr>
          <p:cNvPr id="70" name="Rounded Rectangle 69">
            <a:extLst>
              <a:ext uri="{FF2B5EF4-FFF2-40B4-BE49-F238E27FC236}">
                <a16:creationId xmlns:a16="http://schemas.microsoft.com/office/drawing/2014/main" id="{08D6AE2A-D327-3099-2B32-BF8467928DA5}"/>
              </a:ext>
            </a:extLst>
          </p:cNvPr>
          <p:cNvSpPr/>
          <p:nvPr/>
        </p:nvSpPr>
        <p:spPr>
          <a:xfrm>
            <a:off x="5861993" y="5565334"/>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CD16+</a:t>
            </a:r>
          </a:p>
        </p:txBody>
      </p:sp>
      <p:sp>
        <p:nvSpPr>
          <p:cNvPr id="76" name="Rounded Rectangle 75">
            <a:extLst>
              <a:ext uri="{FF2B5EF4-FFF2-40B4-BE49-F238E27FC236}">
                <a16:creationId xmlns:a16="http://schemas.microsoft.com/office/drawing/2014/main" id="{6A37BB25-D60A-F409-F80D-7D25D3F255A9}"/>
              </a:ext>
            </a:extLst>
          </p:cNvPr>
          <p:cNvSpPr/>
          <p:nvPr/>
        </p:nvSpPr>
        <p:spPr>
          <a:xfrm>
            <a:off x="8818091" y="4228683"/>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ICOS+</a:t>
            </a:r>
          </a:p>
        </p:txBody>
      </p:sp>
      <p:sp>
        <p:nvSpPr>
          <p:cNvPr id="77" name="Rounded Rectangle 76">
            <a:extLst>
              <a:ext uri="{FF2B5EF4-FFF2-40B4-BE49-F238E27FC236}">
                <a16:creationId xmlns:a16="http://schemas.microsoft.com/office/drawing/2014/main" id="{63E8961C-2513-AFF6-0EC9-DB25A3D4DD20}"/>
              </a:ext>
            </a:extLst>
          </p:cNvPr>
          <p:cNvSpPr/>
          <p:nvPr/>
        </p:nvSpPr>
        <p:spPr>
          <a:xfrm>
            <a:off x="7579682" y="4228019"/>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CD19+</a:t>
            </a:r>
          </a:p>
        </p:txBody>
      </p:sp>
      <p:sp>
        <p:nvSpPr>
          <p:cNvPr id="78" name="Rounded Rectangle 77">
            <a:extLst>
              <a:ext uri="{FF2B5EF4-FFF2-40B4-BE49-F238E27FC236}">
                <a16:creationId xmlns:a16="http://schemas.microsoft.com/office/drawing/2014/main" id="{C0BCE62E-B4AC-756B-0CEA-B522B175D792}"/>
              </a:ext>
            </a:extLst>
          </p:cNvPr>
          <p:cNvSpPr/>
          <p:nvPr/>
        </p:nvSpPr>
        <p:spPr>
          <a:xfrm>
            <a:off x="7572443" y="5562831"/>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ICOS+</a:t>
            </a:r>
          </a:p>
        </p:txBody>
      </p:sp>
      <p:sp>
        <p:nvSpPr>
          <p:cNvPr id="79" name="Rounded Rectangle 78">
            <a:extLst>
              <a:ext uri="{FF2B5EF4-FFF2-40B4-BE49-F238E27FC236}">
                <a16:creationId xmlns:a16="http://schemas.microsoft.com/office/drawing/2014/main" id="{232B3D75-AB70-DC1E-F107-9396F19421FC}"/>
              </a:ext>
            </a:extLst>
          </p:cNvPr>
          <p:cNvSpPr/>
          <p:nvPr/>
        </p:nvSpPr>
        <p:spPr>
          <a:xfrm>
            <a:off x="8808853" y="5542198"/>
            <a:ext cx="805105" cy="45296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CD19+</a:t>
            </a:r>
          </a:p>
        </p:txBody>
      </p:sp>
      <p:cxnSp>
        <p:nvCxnSpPr>
          <p:cNvPr id="4" name="Straight Arrow Connector 3">
            <a:extLst>
              <a:ext uri="{FF2B5EF4-FFF2-40B4-BE49-F238E27FC236}">
                <a16:creationId xmlns:a16="http://schemas.microsoft.com/office/drawing/2014/main" id="{B83C183E-EF70-E3FC-6695-9397981FA0A0}"/>
              </a:ext>
            </a:extLst>
          </p:cNvPr>
          <p:cNvCxnSpPr/>
          <p:nvPr/>
        </p:nvCxnSpPr>
        <p:spPr>
          <a:xfrm flipH="1">
            <a:off x="2862417" y="2342176"/>
            <a:ext cx="1586104" cy="5247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AD402EA-3A4C-DFAB-3DFB-F7C6E2E91201}"/>
              </a:ext>
            </a:extLst>
          </p:cNvPr>
          <p:cNvCxnSpPr>
            <a:cxnSpLocks/>
          </p:cNvCxnSpPr>
          <p:nvPr/>
        </p:nvCxnSpPr>
        <p:spPr>
          <a:xfrm>
            <a:off x="5655970" y="2423369"/>
            <a:ext cx="0" cy="3804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3B6C8E-98CC-995F-BE18-F97D058266AE}"/>
              </a:ext>
            </a:extLst>
          </p:cNvPr>
          <p:cNvCxnSpPr>
            <a:cxnSpLocks/>
          </p:cNvCxnSpPr>
          <p:nvPr/>
        </p:nvCxnSpPr>
        <p:spPr>
          <a:xfrm>
            <a:off x="6569921" y="2341816"/>
            <a:ext cx="1586104" cy="5247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75A5DF1-C3BE-946E-C424-D91C4B4F74CC}"/>
              </a:ext>
            </a:extLst>
          </p:cNvPr>
          <p:cNvCxnSpPr>
            <a:cxnSpLocks/>
          </p:cNvCxnSpPr>
          <p:nvPr/>
        </p:nvCxnSpPr>
        <p:spPr>
          <a:xfrm flipH="1">
            <a:off x="1605490" y="3438564"/>
            <a:ext cx="348071" cy="7356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EDCE28-988C-A003-B9D4-25F374EC7CA6}"/>
              </a:ext>
            </a:extLst>
          </p:cNvPr>
          <p:cNvCxnSpPr>
            <a:cxnSpLocks/>
          </p:cNvCxnSpPr>
          <p:nvPr/>
        </p:nvCxnSpPr>
        <p:spPr>
          <a:xfrm flipH="1">
            <a:off x="4938696" y="3372588"/>
            <a:ext cx="265944" cy="7764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C42989-980E-E020-91FE-59AE55872782}"/>
              </a:ext>
            </a:extLst>
          </p:cNvPr>
          <p:cNvCxnSpPr>
            <a:cxnSpLocks/>
          </p:cNvCxnSpPr>
          <p:nvPr/>
        </p:nvCxnSpPr>
        <p:spPr>
          <a:xfrm flipH="1">
            <a:off x="7982039" y="3389983"/>
            <a:ext cx="196506" cy="7284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F0F8DB-5BD1-4B25-AEB2-04EBC390AF85}"/>
              </a:ext>
            </a:extLst>
          </p:cNvPr>
          <p:cNvCxnSpPr>
            <a:cxnSpLocks/>
          </p:cNvCxnSpPr>
          <p:nvPr/>
        </p:nvCxnSpPr>
        <p:spPr>
          <a:xfrm>
            <a:off x="2875860" y="3435871"/>
            <a:ext cx="254389" cy="743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1FF10B6-7915-5F62-63D8-F71D1D76326F}"/>
              </a:ext>
            </a:extLst>
          </p:cNvPr>
          <p:cNvCxnSpPr>
            <a:cxnSpLocks/>
          </p:cNvCxnSpPr>
          <p:nvPr/>
        </p:nvCxnSpPr>
        <p:spPr>
          <a:xfrm>
            <a:off x="6164759" y="3424571"/>
            <a:ext cx="212889" cy="6938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B5A871-8859-9D91-1A42-5AE5BCC31971}"/>
              </a:ext>
            </a:extLst>
          </p:cNvPr>
          <p:cNvCxnSpPr>
            <a:cxnSpLocks/>
          </p:cNvCxnSpPr>
          <p:nvPr/>
        </p:nvCxnSpPr>
        <p:spPr>
          <a:xfrm>
            <a:off x="9128399" y="3484153"/>
            <a:ext cx="169862" cy="623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12D95BD-44DF-1178-D7CC-25C763FD6942}"/>
              </a:ext>
            </a:extLst>
          </p:cNvPr>
          <p:cNvCxnSpPr>
            <a:cxnSpLocks/>
          </p:cNvCxnSpPr>
          <p:nvPr/>
        </p:nvCxnSpPr>
        <p:spPr>
          <a:xfrm flipH="1">
            <a:off x="1617381" y="4854170"/>
            <a:ext cx="3024" cy="58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AD277C0-FB30-6040-CC45-2A837028DED8}"/>
              </a:ext>
            </a:extLst>
          </p:cNvPr>
          <p:cNvCxnSpPr>
            <a:cxnSpLocks/>
          </p:cNvCxnSpPr>
          <p:nvPr/>
        </p:nvCxnSpPr>
        <p:spPr>
          <a:xfrm>
            <a:off x="3051682" y="4845150"/>
            <a:ext cx="0" cy="5977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A2464E8-3A5B-1E80-4DC4-A403BD874873}"/>
              </a:ext>
            </a:extLst>
          </p:cNvPr>
          <p:cNvCxnSpPr>
            <a:cxnSpLocks/>
          </p:cNvCxnSpPr>
          <p:nvPr/>
        </p:nvCxnSpPr>
        <p:spPr>
          <a:xfrm>
            <a:off x="4945291" y="4891278"/>
            <a:ext cx="0" cy="5825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793D2D3-877A-0D9E-5988-F3FE9DE43D3C}"/>
              </a:ext>
            </a:extLst>
          </p:cNvPr>
          <p:cNvCxnSpPr>
            <a:cxnSpLocks/>
          </p:cNvCxnSpPr>
          <p:nvPr/>
        </p:nvCxnSpPr>
        <p:spPr>
          <a:xfrm>
            <a:off x="6341684" y="4819675"/>
            <a:ext cx="1567" cy="6358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8398515-A836-7BAF-05EE-5FF84A04E4EB}"/>
              </a:ext>
            </a:extLst>
          </p:cNvPr>
          <p:cNvCxnSpPr>
            <a:cxnSpLocks/>
          </p:cNvCxnSpPr>
          <p:nvPr/>
        </p:nvCxnSpPr>
        <p:spPr>
          <a:xfrm>
            <a:off x="7942414" y="4854170"/>
            <a:ext cx="0" cy="5866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49BF87D-8E8E-C92C-6B73-6297B9C52BB7}"/>
              </a:ext>
            </a:extLst>
          </p:cNvPr>
          <p:cNvCxnSpPr>
            <a:cxnSpLocks/>
          </p:cNvCxnSpPr>
          <p:nvPr/>
        </p:nvCxnSpPr>
        <p:spPr>
          <a:xfrm>
            <a:off x="9220643" y="4802994"/>
            <a:ext cx="0" cy="636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71DBAC5F-779B-3DCB-DE6D-2507B94ECD0B}"/>
              </a:ext>
            </a:extLst>
          </p:cNvPr>
          <p:cNvSpPr txBox="1"/>
          <p:nvPr/>
        </p:nvSpPr>
        <p:spPr>
          <a:xfrm>
            <a:off x="8734792" y="1690688"/>
            <a:ext cx="2454146" cy="923330"/>
          </a:xfrm>
          <a:prstGeom prst="rect">
            <a:avLst/>
          </a:prstGeom>
          <a:noFill/>
        </p:spPr>
        <p:txBody>
          <a:bodyPr wrap="square" rtlCol="0">
            <a:spAutoFit/>
          </a:bodyPr>
          <a:lstStyle/>
          <a:p>
            <a:r>
              <a:rPr lang="en-US" dirty="0"/>
              <a:t>Can quickly get to thousands of subsets per root path</a:t>
            </a:r>
          </a:p>
        </p:txBody>
      </p:sp>
      <p:sp>
        <p:nvSpPr>
          <p:cNvPr id="2" name="TextBox 1">
            <a:extLst>
              <a:ext uri="{FF2B5EF4-FFF2-40B4-BE49-F238E27FC236}">
                <a16:creationId xmlns:a16="http://schemas.microsoft.com/office/drawing/2014/main" id="{17D0C574-009F-AD37-31FD-1AAA084347FE}"/>
              </a:ext>
            </a:extLst>
          </p:cNvPr>
          <p:cNvSpPr txBox="1"/>
          <p:nvPr/>
        </p:nvSpPr>
        <p:spPr>
          <a:xfrm>
            <a:off x="10070761" y="2920619"/>
            <a:ext cx="932243" cy="369332"/>
          </a:xfrm>
          <a:prstGeom prst="rect">
            <a:avLst/>
          </a:prstGeom>
          <a:noFill/>
        </p:spPr>
        <p:txBody>
          <a:bodyPr wrap="none" rtlCol="0">
            <a:spAutoFit/>
          </a:bodyPr>
          <a:lstStyle/>
          <a:p>
            <a:r>
              <a:rPr lang="en-US" dirty="0"/>
              <a:t>depth 1</a:t>
            </a:r>
          </a:p>
        </p:txBody>
      </p:sp>
      <p:sp>
        <p:nvSpPr>
          <p:cNvPr id="11" name="TextBox 10">
            <a:extLst>
              <a:ext uri="{FF2B5EF4-FFF2-40B4-BE49-F238E27FC236}">
                <a16:creationId xmlns:a16="http://schemas.microsoft.com/office/drawing/2014/main" id="{F416C460-1144-55BD-502F-5FA60935A768}"/>
              </a:ext>
            </a:extLst>
          </p:cNvPr>
          <p:cNvSpPr txBox="1"/>
          <p:nvPr/>
        </p:nvSpPr>
        <p:spPr>
          <a:xfrm>
            <a:off x="10070761" y="4228019"/>
            <a:ext cx="932243" cy="369332"/>
          </a:xfrm>
          <a:prstGeom prst="rect">
            <a:avLst/>
          </a:prstGeom>
          <a:noFill/>
        </p:spPr>
        <p:txBody>
          <a:bodyPr wrap="none" rtlCol="0">
            <a:spAutoFit/>
          </a:bodyPr>
          <a:lstStyle/>
          <a:p>
            <a:r>
              <a:rPr lang="en-US" dirty="0"/>
              <a:t>depth 2</a:t>
            </a:r>
          </a:p>
        </p:txBody>
      </p:sp>
      <p:sp>
        <p:nvSpPr>
          <p:cNvPr id="12" name="TextBox 11">
            <a:extLst>
              <a:ext uri="{FF2B5EF4-FFF2-40B4-BE49-F238E27FC236}">
                <a16:creationId xmlns:a16="http://schemas.microsoft.com/office/drawing/2014/main" id="{9CA9BC0B-A50C-B5AF-D4E4-48F278C5ABAB}"/>
              </a:ext>
            </a:extLst>
          </p:cNvPr>
          <p:cNvSpPr txBox="1"/>
          <p:nvPr/>
        </p:nvSpPr>
        <p:spPr>
          <a:xfrm>
            <a:off x="10070760" y="5535419"/>
            <a:ext cx="932243" cy="369332"/>
          </a:xfrm>
          <a:prstGeom prst="rect">
            <a:avLst/>
          </a:prstGeom>
          <a:noFill/>
        </p:spPr>
        <p:txBody>
          <a:bodyPr wrap="none" rtlCol="0">
            <a:spAutoFit/>
          </a:bodyPr>
          <a:lstStyle/>
          <a:p>
            <a:r>
              <a:rPr lang="en-US" dirty="0"/>
              <a:t>depth 3</a:t>
            </a:r>
          </a:p>
        </p:txBody>
      </p:sp>
      <p:sp>
        <p:nvSpPr>
          <p:cNvPr id="13" name="Oval 12">
            <a:extLst>
              <a:ext uri="{FF2B5EF4-FFF2-40B4-BE49-F238E27FC236}">
                <a16:creationId xmlns:a16="http://schemas.microsoft.com/office/drawing/2014/main" id="{D370CB6E-2949-4B85-7834-522682831B51}"/>
              </a:ext>
            </a:extLst>
          </p:cNvPr>
          <p:cNvSpPr/>
          <p:nvPr/>
        </p:nvSpPr>
        <p:spPr>
          <a:xfrm>
            <a:off x="8779778" y="3262398"/>
            <a:ext cx="223926" cy="2191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A58A020-C4F6-60FB-B6D3-F3F8C9DC7688}"/>
              </a:ext>
            </a:extLst>
          </p:cNvPr>
          <p:cNvSpPr/>
          <p:nvPr/>
        </p:nvSpPr>
        <p:spPr>
          <a:xfrm>
            <a:off x="8358824" y="3247908"/>
            <a:ext cx="223926" cy="219154"/>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419F584-A402-681D-54FA-D2FFE488117D}"/>
              </a:ext>
            </a:extLst>
          </p:cNvPr>
          <p:cNvSpPr/>
          <p:nvPr/>
        </p:nvSpPr>
        <p:spPr>
          <a:xfrm>
            <a:off x="8606026" y="3239486"/>
            <a:ext cx="223926" cy="219154"/>
          </a:xfrm>
          <a:prstGeom prst="ellipse">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4DA2B84-D377-463C-3ABB-CD7517353B25}"/>
              </a:ext>
            </a:extLst>
          </p:cNvPr>
          <p:cNvSpPr/>
          <p:nvPr/>
        </p:nvSpPr>
        <p:spPr>
          <a:xfrm>
            <a:off x="8424609" y="3312446"/>
            <a:ext cx="223926" cy="219154"/>
          </a:xfrm>
          <a:prstGeom prst="ellipse">
            <a:avLst/>
          </a:prstGeom>
          <a:solidFill>
            <a:srgbClr val="00206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FA2FB7C-259D-B8AD-4BE2-610144FE353C}"/>
              </a:ext>
            </a:extLst>
          </p:cNvPr>
          <p:cNvSpPr/>
          <p:nvPr/>
        </p:nvSpPr>
        <p:spPr>
          <a:xfrm>
            <a:off x="9315785" y="4583840"/>
            <a:ext cx="223926" cy="219154"/>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72D4080-CD45-7227-CD11-E3C0F129966A}"/>
              </a:ext>
            </a:extLst>
          </p:cNvPr>
          <p:cNvSpPr/>
          <p:nvPr/>
        </p:nvSpPr>
        <p:spPr>
          <a:xfrm>
            <a:off x="8954975" y="4565503"/>
            <a:ext cx="223926" cy="219154"/>
          </a:xfrm>
          <a:prstGeom prst="ellipse">
            <a:avLst/>
          </a:prstGeom>
          <a:solidFill>
            <a:srgbClr val="00206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12D765A-B3D9-C235-F123-6F3A9BAAEEFA}"/>
              </a:ext>
            </a:extLst>
          </p:cNvPr>
          <p:cNvSpPr/>
          <p:nvPr/>
        </p:nvSpPr>
        <p:spPr>
          <a:xfrm>
            <a:off x="5502174" y="3218171"/>
            <a:ext cx="223926" cy="219154"/>
          </a:xfrm>
          <a:prstGeom prst="ellipse">
            <a:avLst/>
          </a:prstGeom>
          <a:solidFill>
            <a:srgbClr val="7030A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7DF7B5-63BC-44FC-E104-3288AF6C47A2}"/>
              </a:ext>
            </a:extLst>
          </p:cNvPr>
          <p:cNvSpPr/>
          <p:nvPr/>
        </p:nvSpPr>
        <p:spPr>
          <a:xfrm>
            <a:off x="5671807" y="3238297"/>
            <a:ext cx="223926" cy="219154"/>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74163D3-6155-D567-6D55-B17CF929683D}"/>
              </a:ext>
            </a:extLst>
          </p:cNvPr>
          <p:cNvSpPr/>
          <p:nvPr/>
        </p:nvSpPr>
        <p:spPr>
          <a:xfrm>
            <a:off x="5071161" y="2999796"/>
            <a:ext cx="223926" cy="219154"/>
          </a:xfrm>
          <a:prstGeom prst="ellipse">
            <a:avLst/>
          </a:prstGeom>
          <a:solidFill>
            <a:schemeClr val="accent3">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0C9DB84-5E2D-F78F-0AEC-CAB6CDEA7B61}"/>
              </a:ext>
            </a:extLst>
          </p:cNvPr>
          <p:cNvSpPr/>
          <p:nvPr/>
        </p:nvSpPr>
        <p:spPr>
          <a:xfrm>
            <a:off x="5896869" y="3057794"/>
            <a:ext cx="223926" cy="219154"/>
          </a:xfrm>
          <a:prstGeom prst="ellipse">
            <a:avLst/>
          </a:prstGeom>
          <a:solidFill>
            <a:srgbClr val="00206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B9BFF77-BC27-1A05-0DE1-531D06CF01E0}"/>
              </a:ext>
            </a:extLst>
          </p:cNvPr>
          <p:cNvSpPr/>
          <p:nvPr/>
        </p:nvSpPr>
        <p:spPr>
          <a:xfrm>
            <a:off x="6012769" y="4609094"/>
            <a:ext cx="223926" cy="219154"/>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308C864-5B45-50DF-0C0D-51863BF34F2C}"/>
              </a:ext>
            </a:extLst>
          </p:cNvPr>
          <p:cNvSpPr/>
          <p:nvPr/>
        </p:nvSpPr>
        <p:spPr>
          <a:xfrm>
            <a:off x="6483419" y="4560840"/>
            <a:ext cx="223926" cy="219154"/>
          </a:xfrm>
          <a:prstGeom prst="ellipse">
            <a:avLst/>
          </a:prstGeom>
          <a:solidFill>
            <a:srgbClr val="00206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817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7181F8-B004-FC07-2A59-477AC76C951B}"/>
              </a:ext>
            </a:extLst>
          </p:cNvPr>
          <p:cNvSpPr>
            <a:spLocks noGrp="1"/>
          </p:cNvSpPr>
          <p:nvPr>
            <p:ph type="title"/>
          </p:nvPr>
        </p:nvSpPr>
        <p:spPr/>
        <p:txBody>
          <a:bodyPr>
            <a:normAutofit/>
          </a:bodyPr>
          <a:lstStyle/>
          <a:p>
            <a:r>
              <a:rPr lang="en-US" sz="3600" dirty="0"/>
              <a:t>Validating automated gating</a:t>
            </a:r>
          </a:p>
        </p:txBody>
      </p:sp>
      <p:pic>
        <p:nvPicPr>
          <p:cNvPr id="8" name="Picture 7">
            <a:extLst>
              <a:ext uri="{FF2B5EF4-FFF2-40B4-BE49-F238E27FC236}">
                <a16:creationId xmlns:a16="http://schemas.microsoft.com/office/drawing/2014/main" id="{20497C01-183D-DF8D-3069-3D793412D0E9}"/>
              </a:ext>
            </a:extLst>
          </p:cNvPr>
          <p:cNvPicPr>
            <a:picLocks noChangeAspect="1"/>
          </p:cNvPicPr>
          <p:nvPr/>
        </p:nvPicPr>
        <p:blipFill>
          <a:blip r:embed="rId2"/>
          <a:stretch>
            <a:fillRect/>
          </a:stretch>
        </p:blipFill>
        <p:spPr>
          <a:xfrm>
            <a:off x="6215019" y="522197"/>
            <a:ext cx="5802809" cy="5813606"/>
          </a:xfrm>
          <a:prstGeom prst="rect">
            <a:avLst/>
          </a:prstGeom>
        </p:spPr>
      </p:pic>
      <p:sp>
        <p:nvSpPr>
          <p:cNvPr id="9" name="Content Placeholder 2">
            <a:extLst>
              <a:ext uri="{FF2B5EF4-FFF2-40B4-BE49-F238E27FC236}">
                <a16:creationId xmlns:a16="http://schemas.microsoft.com/office/drawing/2014/main" id="{74552DF2-D60B-A6D2-69A4-7BA6DE25D229}"/>
              </a:ext>
            </a:extLst>
          </p:cNvPr>
          <p:cNvSpPr txBox="1">
            <a:spLocks/>
          </p:cNvSpPr>
          <p:nvPr/>
        </p:nvSpPr>
        <p:spPr>
          <a:xfrm>
            <a:off x="838200" y="1919289"/>
            <a:ext cx="9922844"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Verify IMPACD can extract</a:t>
            </a:r>
          </a:p>
          <a:p>
            <a:pPr lvl="1"/>
            <a:r>
              <a:rPr lang="en-US" dirty="0"/>
              <a:t>transformations </a:t>
            </a:r>
          </a:p>
          <a:p>
            <a:pPr lvl="1"/>
            <a:r>
              <a:rPr lang="en-US" dirty="0"/>
              <a:t>gate coordinates</a:t>
            </a:r>
          </a:p>
          <a:p>
            <a:pPr lvl="1"/>
            <a:r>
              <a:rPr lang="en-US" dirty="0"/>
              <a:t>batch specific effects</a:t>
            </a:r>
          </a:p>
          <a:p>
            <a:pPr lvl="1"/>
            <a:endParaRPr lang="en-US" dirty="0"/>
          </a:p>
          <a:p>
            <a:r>
              <a:rPr lang="en-US" dirty="0"/>
              <a:t>Compare counts for all samples</a:t>
            </a:r>
          </a:p>
          <a:p>
            <a:endParaRPr lang="en-US" dirty="0"/>
          </a:p>
          <a:p>
            <a:r>
              <a:rPr lang="en-US" dirty="0"/>
              <a:t>Essential for success of analysis</a:t>
            </a:r>
          </a:p>
        </p:txBody>
      </p:sp>
    </p:spTree>
    <p:extLst>
      <p:ext uri="{BB962C8B-B14F-4D97-AF65-F5344CB8AC3E}">
        <p14:creationId xmlns:p14="http://schemas.microsoft.com/office/powerpoint/2010/main" val="401852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1678BB-B619-1348-87D0-41B656044269}"/>
              </a:ext>
            </a:extLst>
          </p:cNvPr>
          <p:cNvPicPr>
            <a:picLocks noChangeAspect="1"/>
          </p:cNvPicPr>
          <p:nvPr/>
        </p:nvPicPr>
        <p:blipFill>
          <a:blip r:embed="rId3"/>
          <a:stretch>
            <a:fillRect/>
          </a:stretch>
        </p:blipFill>
        <p:spPr>
          <a:xfrm>
            <a:off x="0" y="2788014"/>
            <a:ext cx="5399314" cy="1684278"/>
          </a:xfrm>
          <a:prstGeom prst="rect">
            <a:avLst/>
          </a:prstGeom>
        </p:spPr>
      </p:pic>
      <p:sp>
        <p:nvSpPr>
          <p:cNvPr id="3" name="Title 2">
            <a:extLst>
              <a:ext uri="{FF2B5EF4-FFF2-40B4-BE49-F238E27FC236}">
                <a16:creationId xmlns:a16="http://schemas.microsoft.com/office/drawing/2014/main" id="{6F8700C0-28DE-D505-40F0-CEAC4428AE9D}"/>
              </a:ext>
            </a:extLst>
          </p:cNvPr>
          <p:cNvSpPr>
            <a:spLocks noGrp="1"/>
          </p:cNvSpPr>
          <p:nvPr>
            <p:ph type="title"/>
          </p:nvPr>
        </p:nvSpPr>
        <p:spPr/>
        <p:txBody>
          <a:bodyPr>
            <a:normAutofit/>
          </a:bodyPr>
          <a:lstStyle/>
          <a:p>
            <a:r>
              <a:rPr lang="en-US" sz="3600" dirty="0"/>
              <a:t>Automated gating: 1</a:t>
            </a:r>
            <a:r>
              <a:rPr lang="en-US" sz="3600" baseline="30000" dirty="0"/>
              <a:t>st</a:t>
            </a:r>
            <a:r>
              <a:rPr lang="en-US" sz="3600" dirty="0"/>
              <a:t> pass subset &amp; modifier nodes</a:t>
            </a:r>
          </a:p>
        </p:txBody>
      </p:sp>
      <p:sp>
        <p:nvSpPr>
          <p:cNvPr id="2" name="TextBox 1">
            <a:extLst>
              <a:ext uri="{FF2B5EF4-FFF2-40B4-BE49-F238E27FC236}">
                <a16:creationId xmlns:a16="http://schemas.microsoft.com/office/drawing/2014/main" id="{E5BA989C-A03C-F651-42A6-C2564D1F8BF1}"/>
              </a:ext>
            </a:extLst>
          </p:cNvPr>
          <p:cNvSpPr txBox="1"/>
          <p:nvPr/>
        </p:nvSpPr>
        <p:spPr>
          <a:xfrm>
            <a:off x="1949932" y="4304993"/>
            <a:ext cx="1717137" cy="369332"/>
          </a:xfrm>
          <a:prstGeom prst="rect">
            <a:avLst/>
          </a:prstGeom>
          <a:noFill/>
        </p:spPr>
        <p:txBody>
          <a:bodyPr wrap="none" rtlCol="0">
            <a:spAutoFit/>
          </a:bodyPr>
          <a:lstStyle/>
          <a:p>
            <a:r>
              <a:rPr lang="en-US" dirty="0"/>
              <a:t>Alice Wiedeman</a:t>
            </a:r>
          </a:p>
        </p:txBody>
      </p:sp>
      <p:pic>
        <p:nvPicPr>
          <p:cNvPr id="8" name="Picture 7">
            <a:extLst>
              <a:ext uri="{FF2B5EF4-FFF2-40B4-BE49-F238E27FC236}">
                <a16:creationId xmlns:a16="http://schemas.microsoft.com/office/drawing/2014/main" id="{256647FB-69D5-A56C-AEDE-A43B216E3E00}"/>
              </a:ext>
            </a:extLst>
          </p:cNvPr>
          <p:cNvPicPr>
            <a:picLocks noChangeAspect="1"/>
          </p:cNvPicPr>
          <p:nvPr/>
        </p:nvPicPr>
        <p:blipFill>
          <a:blip r:embed="rId4"/>
          <a:stretch>
            <a:fillRect/>
          </a:stretch>
        </p:blipFill>
        <p:spPr>
          <a:xfrm>
            <a:off x="5287697" y="1349827"/>
            <a:ext cx="3306831" cy="5412377"/>
          </a:xfrm>
          <a:prstGeom prst="rect">
            <a:avLst/>
          </a:prstGeom>
        </p:spPr>
      </p:pic>
      <p:pic>
        <p:nvPicPr>
          <p:cNvPr id="11" name="Picture 10">
            <a:extLst>
              <a:ext uri="{FF2B5EF4-FFF2-40B4-BE49-F238E27FC236}">
                <a16:creationId xmlns:a16="http://schemas.microsoft.com/office/drawing/2014/main" id="{117DEE3D-1E6E-CAFC-5FBB-B3CB9A231C93}"/>
              </a:ext>
            </a:extLst>
          </p:cNvPr>
          <p:cNvPicPr>
            <a:picLocks noChangeAspect="1"/>
          </p:cNvPicPr>
          <p:nvPr/>
        </p:nvPicPr>
        <p:blipFill>
          <a:blip r:embed="rId5"/>
          <a:stretch>
            <a:fillRect/>
          </a:stretch>
        </p:blipFill>
        <p:spPr>
          <a:xfrm>
            <a:off x="8931630" y="1349827"/>
            <a:ext cx="1799598" cy="5412377"/>
          </a:xfrm>
          <a:prstGeom prst="rect">
            <a:avLst/>
          </a:prstGeom>
        </p:spPr>
      </p:pic>
    </p:spTree>
    <p:extLst>
      <p:ext uri="{BB962C8B-B14F-4D97-AF65-F5344CB8AC3E}">
        <p14:creationId xmlns:p14="http://schemas.microsoft.com/office/powerpoint/2010/main" val="3443439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AC0C-5561-0EA8-CD44-612EE9D125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3CFF8-6E41-755E-1C1F-A7A61B092B50}"/>
              </a:ext>
            </a:extLst>
          </p:cNvPr>
          <p:cNvSpPr txBox="1"/>
          <p:nvPr/>
        </p:nvSpPr>
        <p:spPr>
          <a:xfrm>
            <a:off x="8365552" y="6246654"/>
            <a:ext cx="3466975" cy="369332"/>
          </a:xfrm>
          <a:prstGeom prst="rect">
            <a:avLst/>
          </a:prstGeom>
          <a:noFill/>
        </p:spPr>
        <p:txBody>
          <a:bodyPr wrap="none" rtlCol="0">
            <a:spAutoFit/>
          </a:bodyPr>
          <a:lstStyle/>
          <a:p>
            <a:pPr algn="l"/>
            <a:r>
              <a:rPr lang="en-US" b="0" i="0" u="none" strike="noStrike" dirty="0" err="1">
                <a:solidFill>
                  <a:srgbClr val="1B1B1B"/>
                </a:solidFill>
                <a:effectLst/>
              </a:rPr>
              <a:t>Jayathilaka</a:t>
            </a:r>
            <a:r>
              <a:rPr lang="en-US" b="0" i="0" u="none" strike="noStrike" dirty="0">
                <a:solidFill>
                  <a:srgbClr val="1B1B1B"/>
                </a:solidFill>
                <a:effectLst/>
              </a:rPr>
              <a:t> et al. </a:t>
            </a:r>
            <a:r>
              <a:rPr lang="en-US" b="0" i="1" u="none" strike="noStrike" dirty="0">
                <a:solidFill>
                  <a:srgbClr val="1B1B1B"/>
                </a:solidFill>
                <a:effectLst/>
              </a:rPr>
              <a:t>Br J Cancer</a:t>
            </a:r>
            <a:r>
              <a:rPr lang="en-US" b="0" i="0" u="none" strike="noStrike" dirty="0">
                <a:solidFill>
                  <a:srgbClr val="1B1B1B"/>
                </a:solidFill>
                <a:effectLst/>
              </a:rPr>
              <a:t> (2024)</a:t>
            </a:r>
          </a:p>
        </p:txBody>
      </p:sp>
      <p:sp>
        <p:nvSpPr>
          <p:cNvPr id="10" name="Title 1">
            <a:extLst>
              <a:ext uri="{FF2B5EF4-FFF2-40B4-BE49-F238E27FC236}">
                <a16:creationId xmlns:a16="http://schemas.microsoft.com/office/drawing/2014/main" id="{983A0520-CE1F-8FCB-CEA8-636D3D1E8BE9}"/>
              </a:ext>
            </a:extLst>
          </p:cNvPr>
          <p:cNvSpPr>
            <a:spLocks noGrp="1"/>
          </p:cNvSpPr>
          <p:nvPr>
            <p:ph type="title"/>
          </p:nvPr>
        </p:nvSpPr>
        <p:spPr>
          <a:xfrm>
            <a:off x="838200" y="593725"/>
            <a:ext cx="9260840" cy="1384977"/>
          </a:xfrm>
        </p:spPr>
        <p:txBody>
          <a:bodyPr>
            <a:normAutofit/>
          </a:bodyPr>
          <a:lstStyle/>
          <a:p>
            <a:r>
              <a:rPr lang="en-US" dirty="0" err="1"/>
              <a:t>irAEs</a:t>
            </a:r>
            <a:r>
              <a:rPr lang="en-US" dirty="0"/>
              <a:t> are common and can be severe</a:t>
            </a:r>
          </a:p>
        </p:txBody>
      </p:sp>
      <p:pic>
        <p:nvPicPr>
          <p:cNvPr id="2" name="Picture 1">
            <a:extLst>
              <a:ext uri="{FF2B5EF4-FFF2-40B4-BE49-F238E27FC236}">
                <a16:creationId xmlns:a16="http://schemas.microsoft.com/office/drawing/2014/main" id="{E7246BCF-3F4C-3092-0313-1C19ADB5B595}"/>
              </a:ext>
            </a:extLst>
          </p:cNvPr>
          <p:cNvPicPr>
            <a:picLocks noChangeAspect="1"/>
          </p:cNvPicPr>
          <p:nvPr/>
        </p:nvPicPr>
        <p:blipFill>
          <a:blip r:embed="rId3"/>
          <a:stretch>
            <a:fillRect/>
          </a:stretch>
        </p:blipFill>
        <p:spPr>
          <a:xfrm>
            <a:off x="1257300" y="1674149"/>
            <a:ext cx="7785100" cy="4152460"/>
          </a:xfrm>
          <a:prstGeom prst="rect">
            <a:avLst/>
          </a:prstGeom>
        </p:spPr>
      </p:pic>
      <p:sp>
        <p:nvSpPr>
          <p:cNvPr id="12" name="TextBox 11">
            <a:extLst>
              <a:ext uri="{FF2B5EF4-FFF2-40B4-BE49-F238E27FC236}">
                <a16:creationId xmlns:a16="http://schemas.microsoft.com/office/drawing/2014/main" id="{8C947079-C373-5FE3-4BD8-6B07392C8685}"/>
              </a:ext>
            </a:extLst>
          </p:cNvPr>
          <p:cNvSpPr txBox="1"/>
          <p:nvPr/>
        </p:nvSpPr>
        <p:spPr>
          <a:xfrm>
            <a:off x="2489586" y="5877322"/>
            <a:ext cx="2822824" cy="369332"/>
          </a:xfrm>
          <a:prstGeom prst="rect">
            <a:avLst/>
          </a:prstGeom>
          <a:noFill/>
        </p:spPr>
        <p:txBody>
          <a:bodyPr wrap="none" rtlCol="0">
            <a:spAutoFit/>
          </a:bodyPr>
          <a:lstStyle/>
          <a:p>
            <a:r>
              <a:rPr lang="en-US" dirty="0"/>
              <a:t>132 studies, 75,988 patients</a:t>
            </a:r>
          </a:p>
        </p:txBody>
      </p:sp>
      <p:sp>
        <p:nvSpPr>
          <p:cNvPr id="17" name="TextBox 16">
            <a:extLst>
              <a:ext uri="{FF2B5EF4-FFF2-40B4-BE49-F238E27FC236}">
                <a16:creationId xmlns:a16="http://schemas.microsoft.com/office/drawing/2014/main" id="{14AD7D36-608E-3643-AD80-2A7DA80F4974}"/>
              </a:ext>
            </a:extLst>
          </p:cNvPr>
          <p:cNvSpPr txBox="1"/>
          <p:nvPr/>
        </p:nvSpPr>
        <p:spPr>
          <a:xfrm>
            <a:off x="5942509" y="5877322"/>
            <a:ext cx="2705805" cy="369332"/>
          </a:xfrm>
          <a:prstGeom prst="rect">
            <a:avLst/>
          </a:prstGeom>
          <a:noFill/>
        </p:spPr>
        <p:txBody>
          <a:bodyPr wrap="none" rtlCol="0">
            <a:spAutoFit/>
          </a:bodyPr>
          <a:lstStyle/>
          <a:p>
            <a:r>
              <a:rPr lang="en-US" dirty="0"/>
              <a:t>43 studies, 25,607 patients</a:t>
            </a:r>
          </a:p>
        </p:txBody>
      </p:sp>
    </p:spTree>
    <p:extLst>
      <p:ext uri="{BB962C8B-B14F-4D97-AF65-F5344CB8AC3E}">
        <p14:creationId xmlns:p14="http://schemas.microsoft.com/office/powerpoint/2010/main" val="217968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199" y="593725"/>
            <a:ext cx="5945477" cy="2093719"/>
          </a:xfrm>
        </p:spPr>
        <p:txBody>
          <a:bodyPr>
            <a:normAutofit/>
          </a:bodyPr>
          <a:lstStyle/>
          <a:p>
            <a:r>
              <a:rPr lang="en-US" dirty="0"/>
              <a:t>Different immune cell populations have been associated with distinct </a:t>
            </a:r>
            <a:r>
              <a:rPr lang="en-US" dirty="0" err="1"/>
              <a:t>irAEs</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783677" y="329938"/>
            <a:ext cx="5276779" cy="6392362"/>
          </a:xfrm>
          <a:prstGeom prst="rect">
            <a:avLst/>
          </a:prstGeom>
        </p:spPr>
      </p:pic>
    </p:spTree>
    <p:extLst>
      <p:ext uri="{BB962C8B-B14F-4D97-AF65-F5344CB8AC3E}">
        <p14:creationId xmlns:p14="http://schemas.microsoft.com/office/powerpoint/2010/main" val="3480003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0F75-125E-2310-4863-BE0064264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39F3F-B91F-2380-6E78-7FA3DDEEFA49}"/>
              </a:ext>
            </a:extLst>
          </p:cNvPr>
          <p:cNvSpPr>
            <a:spLocks noGrp="1"/>
          </p:cNvSpPr>
          <p:nvPr>
            <p:ph type="title"/>
          </p:nvPr>
        </p:nvSpPr>
        <p:spPr>
          <a:xfrm>
            <a:off x="838200" y="593725"/>
            <a:ext cx="10515600" cy="1325563"/>
          </a:xfrm>
        </p:spPr>
        <p:txBody>
          <a:bodyPr>
            <a:normAutofit/>
          </a:bodyPr>
          <a:lstStyle/>
          <a:p>
            <a:r>
              <a:rPr lang="en-US" dirty="0"/>
              <a:t>Relationship between </a:t>
            </a:r>
            <a:r>
              <a:rPr lang="en-US" dirty="0" err="1"/>
              <a:t>irAE</a:t>
            </a:r>
            <a:r>
              <a:rPr lang="en-US" dirty="0"/>
              <a:t> development and overall response to ICI (OR) is still unclear</a:t>
            </a:r>
          </a:p>
        </p:txBody>
      </p:sp>
      <p:pic>
        <p:nvPicPr>
          <p:cNvPr id="3" name="Picture 2">
            <a:extLst>
              <a:ext uri="{FF2B5EF4-FFF2-40B4-BE49-F238E27FC236}">
                <a16:creationId xmlns:a16="http://schemas.microsoft.com/office/drawing/2014/main" id="{9CB3CAC4-A332-6F8F-3970-7FE8A6E0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238" y="2038906"/>
            <a:ext cx="8059681" cy="4042489"/>
          </a:xfrm>
          <a:prstGeom prst="rect">
            <a:avLst/>
          </a:prstGeom>
          <a:ln>
            <a:solidFill>
              <a:schemeClr val="tx1"/>
            </a:solidFill>
          </a:ln>
        </p:spPr>
      </p:pic>
    </p:spTree>
    <p:extLst>
      <p:ext uri="{BB962C8B-B14F-4D97-AF65-F5344CB8AC3E}">
        <p14:creationId xmlns:p14="http://schemas.microsoft.com/office/powerpoint/2010/main" val="2181181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47894-4176-8C12-1EE7-38DAE2642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F6FC-DBC1-5A96-DCE6-D9C0C4551D5B}"/>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8BD623B9-0CD0-BF2F-69FA-296091550B3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Are there immune cell populations predictive of </a:t>
            </a:r>
            <a:r>
              <a:rPr lang="en-US" dirty="0" err="1"/>
              <a:t>irAE</a:t>
            </a:r>
            <a:r>
              <a:rPr lang="en-US" dirty="0"/>
              <a:t> development/response to ICI?</a:t>
            </a:r>
          </a:p>
          <a:p>
            <a:pPr marL="514350" indent="-514350">
              <a:buFont typeface="+mj-lt"/>
              <a:buAutoNum type="arabicPeriod"/>
            </a:pPr>
            <a:r>
              <a:rPr lang="en-US" dirty="0"/>
              <a:t>Identifying how immune cell subsets change over ICI</a:t>
            </a:r>
          </a:p>
          <a:p>
            <a:pPr marL="971550" lvl="1" indent="-514350">
              <a:buFont typeface="+mj-lt"/>
              <a:buAutoNum type="alphaLcParenR"/>
            </a:pPr>
            <a:r>
              <a:rPr lang="en-US" dirty="0"/>
              <a:t>Do some immune cell subsets change differently in those who do vs. don’t develop </a:t>
            </a:r>
            <a:r>
              <a:rPr lang="en-US" dirty="0" err="1"/>
              <a:t>irAEs</a:t>
            </a:r>
            <a:r>
              <a:rPr lang="en-US" dirty="0"/>
              <a:t>?</a:t>
            </a:r>
          </a:p>
          <a:p>
            <a:pPr marL="971550" lvl="1" indent="-514350">
              <a:buFont typeface="+mj-lt"/>
              <a:buAutoNum type="alphaLcParenR"/>
            </a:pPr>
            <a:r>
              <a:rPr lang="en-US" dirty="0"/>
              <a:t>Do those who develop </a:t>
            </a:r>
            <a:r>
              <a:rPr lang="en-US" dirty="0" err="1"/>
              <a:t>irAEs</a:t>
            </a:r>
            <a:r>
              <a:rPr lang="en-US" dirty="0"/>
              <a:t> develop a more autoimmune-like immunotype?</a:t>
            </a:r>
          </a:p>
        </p:txBody>
      </p:sp>
    </p:spTree>
    <p:extLst>
      <p:ext uri="{BB962C8B-B14F-4D97-AF65-F5344CB8AC3E}">
        <p14:creationId xmlns:p14="http://schemas.microsoft.com/office/powerpoint/2010/main" val="243039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9A39-3909-FF14-1D48-F1B55510A1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7F939A-2D3C-0046-F71A-709FA103632E}"/>
              </a:ext>
            </a:extLst>
          </p:cNvPr>
          <p:cNvPicPr>
            <a:picLocks noChangeAspect="1"/>
          </p:cNvPicPr>
          <p:nvPr/>
        </p:nvPicPr>
        <p:blipFill>
          <a:blip r:embed="rId3"/>
          <a:stretch>
            <a:fillRect/>
          </a:stretch>
        </p:blipFill>
        <p:spPr>
          <a:xfrm>
            <a:off x="3635252" y="401295"/>
            <a:ext cx="4921496" cy="6395744"/>
          </a:xfrm>
          <a:prstGeom prst="rect">
            <a:avLst/>
          </a:prstGeom>
        </p:spPr>
      </p:pic>
      <p:sp>
        <p:nvSpPr>
          <p:cNvPr id="2" name="Title 1">
            <a:extLst>
              <a:ext uri="{FF2B5EF4-FFF2-40B4-BE49-F238E27FC236}">
                <a16:creationId xmlns:a16="http://schemas.microsoft.com/office/drawing/2014/main" id="{E6D47CE7-435B-7A19-39DE-25749C183662}"/>
              </a:ext>
            </a:extLst>
          </p:cNvPr>
          <p:cNvSpPr>
            <a:spLocks noGrp="1"/>
          </p:cNvSpPr>
          <p:nvPr>
            <p:ph type="title"/>
          </p:nvPr>
        </p:nvSpPr>
        <p:spPr>
          <a:xfrm>
            <a:off x="838201" y="593725"/>
            <a:ext cx="5706978" cy="1620085"/>
          </a:xfrm>
        </p:spPr>
        <p:txBody>
          <a:bodyPr>
            <a:normAutofit/>
          </a:bodyPr>
          <a:lstStyle/>
          <a:p>
            <a:r>
              <a:rPr lang="en-US" dirty="0"/>
              <a:t>BRI ICI cohort</a:t>
            </a:r>
          </a:p>
        </p:txBody>
      </p:sp>
      <p:sp>
        <p:nvSpPr>
          <p:cNvPr id="4" name="TextBox 3">
            <a:extLst>
              <a:ext uri="{FF2B5EF4-FFF2-40B4-BE49-F238E27FC236}">
                <a16:creationId xmlns:a16="http://schemas.microsoft.com/office/drawing/2014/main" id="{D765271E-5C53-9EF9-C112-D9E3A498C956}"/>
              </a:ext>
            </a:extLst>
          </p:cNvPr>
          <p:cNvSpPr txBox="1"/>
          <p:nvPr/>
        </p:nvSpPr>
        <p:spPr>
          <a:xfrm>
            <a:off x="8344665" y="6427707"/>
            <a:ext cx="3847335" cy="369332"/>
          </a:xfrm>
          <a:prstGeom prst="rect">
            <a:avLst/>
          </a:prstGeom>
          <a:noFill/>
        </p:spPr>
        <p:txBody>
          <a:bodyPr wrap="none" rtlCol="0">
            <a:spAutoFit/>
          </a:bodyPr>
          <a:lstStyle/>
          <a:p>
            <a:r>
              <a:rPr lang="en-US" dirty="0"/>
              <a:t>Clinical teams at VM, SCCA, U. of Texas</a:t>
            </a:r>
          </a:p>
        </p:txBody>
      </p:sp>
      <p:sp>
        <p:nvSpPr>
          <p:cNvPr id="7" name="TextBox 6">
            <a:extLst>
              <a:ext uri="{FF2B5EF4-FFF2-40B4-BE49-F238E27FC236}">
                <a16:creationId xmlns:a16="http://schemas.microsoft.com/office/drawing/2014/main" id="{6E594602-2C72-ED26-1770-F8EEF63D3FF7}"/>
              </a:ext>
            </a:extLst>
          </p:cNvPr>
          <p:cNvSpPr txBox="1"/>
          <p:nvPr/>
        </p:nvSpPr>
        <p:spPr>
          <a:xfrm>
            <a:off x="5247100" y="101199"/>
            <a:ext cx="761747" cy="369332"/>
          </a:xfrm>
          <a:prstGeom prst="rect">
            <a:avLst/>
          </a:prstGeom>
          <a:noFill/>
        </p:spPr>
        <p:txBody>
          <a:bodyPr wrap="none" rtlCol="0">
            <a:spAutoFit/>
          </a:bodyPr>
          <a:lstStyle/>
          <a:p>
            <a:r>
              <a:rPr lang="en-US" dirty="0">
                <a:solidFill>
                  <a:srgbClr val="FF6C66"/>
                </a:solidFill>
              </a:rPr>
              <a:t>n = 36</a:t>
            </a:r>
          </a:p>
        </p:txBody>
      </p:sp>
      <p:sp>
        <p:nvSpPr>
          <p:cNvPr id="8" name="TextBox 7">
            <a:extLst>
              <a:ext uri="{FF2B5EF4-FFF2-40B4-BE49-F238E27FC236}">
                <a16:creationId xmlns:a16="http://schemas.microsoft.com/office/drawing/2014/main" id="{0F4E73EF-C987-D024-DFE5-BCEF09D9E087}"/>
              </a:ext>
            </a:extLst>
          </p:cNvPr>
          <p:cNvSpPr txBox="1"/>
          <p:nvPr/>
        </p:nvSpPr>
        <p:spPr>
          <a:xfrm>
            <a:off x="6170861" y="101199"/>
            <a:ext cx="761747" cy="369332"/>
          </a:xfrm>
          <a:prstGeom prst="rect">
            <a:avLst/>
          </a:prstGeom>
          <a:noFill/>
        </p:spPr>
        <p:txBody>
          <a:bodyPr wrap="none" rtlCol="0">
            <a:spAutoFit/>
          </a:bodyPr>
          <a:lstStyle/>
          <a:p>
            <a:r>
              <a:rPr lang="en-US" dirty="0">
                <a:solidFill>
                  <a:srgbClr val="00C1C5"/>
                </a:solidFill>
              </a:rPr>
              <a:t>n = 27</a:t>
            </a:r>
          </a:p>
        </p:txBody>
      </p:sp>
    </p:spTree>
    <p:extLst>
      <p:ext uri="{BB962C8B-B14F-4D97-AF65-F5344CB8AC3E}">
        <p14:creationId xmlns:p14="http://schemas.microsoft.com/office/powerpoint/2010/main" val="2213511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293BD-422B-E1FD-5B52-EBA6F034EA9D}"/>
              </a:ext>
            </a:extLst>
          </p:cNvPr>
          <p:cNvSpPr>
            <a:spLocks noGrp="1"/>
          </p:cNvSpPr>
          <p:nvPr>
            <p:ph type="title"/>
          </p:nvPr>
        </p:nvSpPr>
        <p:spPr/>
        <p:txBody>
          <a:bodyPr>
            <a:normAutofit/>
          </a:bodyPr>
          <a:lstStyle/>
          <a:p>
            <a:r>
              <a:rPr lang="en-US" sz="3600" dirty="0"/>
              <a:t>Patient draw schedule</a:t>
            </a:r>
          </a:p>
        </p:txBody>
      </p:sp>
      <p:grpSp>
        <p:nvGrpSpPr>
          <p:cNvPr id="20" name="Group 19">
            <a:extLst>
              <a:ext uri="{FF2B5EF4-FFF2-40B4-BE49-F238E27FC236}">
                <a16:creationId xmlns:a16="http://schemas.microsoft.com/office/drawing/2014/main" id="{F5315459-99B9-9098-B9C5-A381A13BA0C0}"/>
              </a:ext>
            </a:extLst>
          </p:cNvPr>
          <p:cNvGrpSpPr/>
          <p:nvPr/>
        </p:nvGrpSpPr>
        <p:grpSpPr>
          <a:xfrm>
            <a:off x="996191" y="1861789"/>
            <a:ext cx="9764770" cy="3703453"/>
            <a:chOff x="996191" y="1861789"/>
            <a:chExt cx="9764770" cy="3703453"/>
          </a:xfrm>
        </p:grpSpPr>
        <p:pic>
          <p:nvPicPr>
            <p:cNvPr id="7" name="Picture 6">
              <a:extLst>
                <a:ext uri="{FF2B5EF4-FFF2-40B4-BE49-F238E27FC236}">
                  <a16:creationId xmlns:a16="http://schemas.microsoft.com/office/drawing/2014/main" id="{FF48AE85-FFA6-76C6-76BB-49641522D7F8}"/>
                </a:ext>
              </a:extLst>
            </p:cNvPr>
            <p:cNvPicPr>
              <a:picLocks noChangeAspect="1"/>
            </p:cNvPicPr>
            <p:nvPr/>
          </p:nvPicPr>
          <p:blipFill rotWithShape="1">
            <a:blip r:embed="rId2"/>
            <a:srcRect b="62357"/>
            <a:stretch/>
          </p:blipFill>
          <p:spPr>
            <a:xfrm>
              <a:off x="996191" y="2287693"/>
              <a:ext cx="9764770" cy="1820333"/>
            </a:xfrm>
            <a:prstGeom prst="rect">
              <a:avLst/>
            </a:prstGeom>
          </p:spPr>
        </p:pic>
        <p:sp>
          <p:nvSpPr>
            <p:cNvPr id="8" name="TextBox 7">
              <a:extLst>
                <a:ext uri="{FF2B5EF4-FFF2-40B4-BE49-F238E27FC236}">
                  <a16:creationId xmlns:a16="http://schemas.microsoft.com/office/drawing/2014/main" id="{ECA2F086-ABDC-1DBC-1A30-F91DA89DAC2A}"/>
                </a:ext>
              </a:extLst>
            </p:cNvPr>
            <p:cNvSpPr txBox="1"/>
            <p:nvPr/>
          </p:nvSpPr>
          <p:spPr>
            <a:xfrm>
              <a:off x="4330940" y="1886111"/>
              <a:ext cx="3095271" cy="369332"/>
            </a:xfrm>
            <a:prstGeom prst="rect">
              <a:avLst/>
            </a:prstGeom>
            <a:noFill/>
          </p:spPr>
          <p:txBody>
            <a:bodyPr wrap="none" rtlCol="0">
              <a:spAutoFit/>
            </a:bodyPr>
            <a:lstStyle/>
            <a:p>
              <a:r>
                <a:rPr lang="en-US" b="1" dirty="0"/>
                <a:t>Draw Schedule of NCI Subjects</a:t>
              </a:r>
            </a:p>
          </p:txBody>
        </p:sp>
        <p:sp>
          <p:nvSpPr>
            <p:cNvPr id="9" name="Rectangle 8">
              <a:extLst>
                <a:ext uri="{FF2B5EF4-FFF2-40B4-BE49-F238E27FC236}">
                  <a16:creationId xmlns:a16="http://schemas.microsoft.com/office/drawing/2014/main" id="{F1F56993-8282-33FD-25E0-F9E32D8EE166}"/>
                </a:ext>
              </a:extLst>
            </p:cNvPr>
            <p:cNvSpPr/>
            <p:nvPr/>
          </p:nvSpPr>
          <p:spPr>
            <a:xfrm>
              <a:off x="3476752" y="2246377"/>
              <a:ext cx="3550854" cy="2020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273681-590E-1D5B-B887-F727C67D72F4}"/>
                </a:ext>
              </a:extLst>
            </p:cNvPr>
            <p:cNvSpPr txBox="1"/>
            <p:nvPr/>
          </p:nvSpPr>
          <p:spPr>
            <a:xfrm>
              <a:off x="3525720" y="4322650"/>
              <a:ext cx="805220" cy="369332"/>
            </a:xfrm>
            <a:prstGeom prst="rect">
              <a:avLst/>
            </a:prstGeom>
            <a:noFill/>
          </p:spPr>
          <p:txBody>
            <a:bodyPr wrap="none" rtlCol="0">
              <a:spAutoFit/>
            </a:bodyPr>
            <a:lstStyle/>
            <a:p>
              <a:r>
                <a:rPr lang="en-US" dirty="0"/>
                <a:t>Pre-ICI</a:t>
              </a:r>
            </a:p>
          </p:txBody>
        </p:sp>
        <p:sp>
          <p:nvSpPr>
            <p:cNvPr id="11" name="TextBox 10">
              <a:extLst>
                <a:ext uri="{FF2B5EF4-FFF2-40B4-BE49-F238E27FC236}">
                  <a16:creationId xmlns:a16="http://schemas.microsoft.com/office/drawing/2014/main" id="{68E87DD5-FE9D-4FDA-DDA0-F8A3CC51C85A}"/>
                </a:ext>
              </a:extLst>
            </p:cNvPr>
            <p:cNvSpPr txBox="1"/>
            <p:nvPr/>
          </p:nvSpPr>
          <p:spPr>
            <a:xfrm>
              <a:off x="4648174" y="4315537"/>
              <a:ext cx="1230401" cy="369332"/>
            </a:xfrm>
            <a:prstGeom prst="rect">
              <a:avLst/>
            </a:prstGeom>
            <a:noFill/>
          </p:spPr>
          <p:txBody>
            <a:bodyPr wrap="none" rtlCol="0">
              <a:spAutoFit/>
            </a:bodyPr>
            <a:lstStyle/>
            <a:p>
              <a:r>
                <a:rPr lang="en-US" dirty="0"/>
                <a:t>After 1</a:t>
              </a:r>
              <a:r>
                <a:rPr lang="en-US" baseline="30000" dirty="0"/>
                <a:t>st</a:t>
              </a:r>
              <a:r>
                <a:rPr lang="en-US" dirty="0"/>
                <a:t> ICI</a:t>
              </a:r>
            </a:p>
          </p:txBody>
        </p:sp>
        <p:sp>
          <p:nvSpPr>
            <p:cNvPr id="12" name="TextBox 11">
              <a:extLst>
                <a:ext uri="{FF2B5EF4-FFF2-40B4-BE49-F238E27FC236}">
                  <a16:creationId xmlns:a16="http://schemas.microsoft.com/office/drawing/2014/main" id="{6E8DDB1C-D1C8-A9F8-1611-CA4F8916D801}"/>
                </a:ext>
              </a:extLst>
            </p:cNvPr>
            <p:cNvSpPr txBox="1"/>
            <p:nvPr/>
          </p:nvSpPr>
          <p:spPr>
            <a:xfrm>
              <a:off x="5815284" y="4322650"/>
              <a:ext cx="1280222" cy="369332"/>
            </a:xfrm>
            <a:prstGeom prst="rect">
              <a:avLst/>
            </a:prstGeom>
            <a:noFill/>
          </p:spPr>
          <p:txBody>
            <a:bodyPr wrap="none" rtlCol="0">
              <a:spAutoFit/>
            </a:bodyPr>
            <a:lstStyle/>
            <a:p>
              <a:r>
                <a:rPr lang="en-US" dirty="0"/>
                <a:t>After 2</a:t>
              </a:r>
              <a:r>
                <a:rPr lang="en-US" baseline="30000" dirty="0"/>
                <a:t>nd</a:t>
              </a:r>
              <a:r>
                <a:rPr lang="en-US" dirty="0"/>
                <a:t> ICI</a:t>
              </a:r>
            </a:p>
          </p:txBody>
        </p:sp>
        <p:sp>
          <p:nvSpPr>
            <p:cNvPr id="13" name="TextBox 12">
              <a:extLst>
                <a:ext uri="{FF2B5EF4-FFF2-40B4-BE49-F238E27FC236}">
                  <a16:creationId xmlns:a16="http://schemas.microsoft.com/office/drawing/2014/main" id="{0144A4D3-015E-2306-C4AE-A47561C356DD}"/>
                </a:ext>
              </a:extLst>
            </p:cNvPr>
            <p:cNvSpPr txBox="1"/>
            <p:nvPr/>
          </p:nvSpPr>
          <p:spPr>
            <a:xfrm>
              <a:off x="7095506" y="4320693"/>
              <a:ext cx="1071127" cy="369332"/>
            </a:xfrm>
            <a:prstGeom prst="rect">
              <a:avLst/>
            </a:prstGeom>
            <a:noFill/>
          </p:spPr>
          <p:txBody>
            <a:bodyPr wrap="none" rtlCol="0">
              <a:spAutoFit/>
            </a:bodyPr>
            <a:lstStyle/>
            <a:p>
              <a:r>
                <a:rPr lang="en-US" dirty="0"/>
                <a:t>Near </a:t>
              </a:r>
              <a:r>
                <a:rPr lang="en-US" dirty="0" err="1"/>
                <a:t>irAE</a:t>
              </a:r>
              <a:endParaRPr lang="en-US" dirty="0"/>
            </a:p>
          </p:txBody>
        </p:sp>
        <p:sp>
          <p:nvSpPr>
            <p:cNvPr id="14" name="TextBox 13">
              <a:extLst>
                <a:ext uri="{FF2B5EF4-FFF2-40B4-BE49-F238E27FC236}">
                  <a16:creationId xmlns:a16="http://schemas.microsoft.com/office/drawing/2014/main" id="{A3A629DF-6C8D-D790-8767-4E4515AD80ED}"/>
                </a:ext>
              </a:extLst>
            </p:cNvPr>
            <p:cNvSpPr txBox="1"/>
            <p:nvPr/>
          </p:nvSpPr>
          <p:spPr>
            <a:xfrm>
              <a:off x="8156391" y="4322650"/>
              <a:ext cx="1509388" cy="369332"/>
            </a:xfrm>
            <a:prstGeom prst="rect">
              <a:avLst/>
            </a:prstGeom>
            <a:noFill/>
          </p:spPr>
          <p:txBody>
            <a:bodyPr wrap="none" rtlCol="0">
              <a:spAutoFit/>
            </a:bodyPr>
            <a:lstStyle/>
            <a:p>
              <a:r>
                <a:rPr lang="en-US" dirty="0" err="1"/>
                <a:t>irAE</a:t>
              </a:r>
              <a:r>
                <a:rPr lang="en-US" dirty="0"/>
                <a:t> follow-up</a:t>
              </a:r>
            </a:p>
          </p:txBody>
        </p:sp>
        <p:sp>
          <p:nvSpPr>
            <p:cNvPr id="2" name="Rectangle 1">
              <a:extLst>
                <a:ext uri="{FF2B5EF4-FFF2-40B4-BE49-F238E27FC236}">
                  <a16:creationId xmlns:a16="http://schemas.microsoft.com/office/drawing/2014/main" id="{A78D0103-400B-340D-EFBD-3C7AB3E21648}"/>
                </a:ext>
              </a:extLst>
            </p:cNvPr>
            <p:cNvSpPr/>
            <p:nvPr/>
          </p:nvSpPr>
          <p:spPr>
            <a:xfrm>
              <a:off x="7028655" y="2255443"/>
              <a:ext cx="2388190" cy="202082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D63E4-B838-DD63-1121-3C149BC54F08}"/>
                </a:ext>
              </a:extLst>
            </p:cNvPr>
            <p:cNvSpPr/>
            <p:nvPr/>
          </p:nvSpPr>
          <p:spPr>
            <a:xfrm>
              <a:off x="9421761" y="2255443"/>
              <a:ext cx="1174955" cy="202082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70894674-B2F5-320C-130B-6FE25E664CF9}"/>
                </a:ext>
              </a:extLst>
            </p:cNvPr>
            <p:cNvSpPr/>
            <p:nvPr/>
          </p:nvSpPr>
          <p:spPr>
            <a:xfrm rot="5400000">
              <a:off x="5038755" y="3195117"/>
              <a:ext cx="367854" cy="349186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918B91E6-16BB-C0DF-85BD-02E94BF0559E}"/>
                </a:ext>
              </a:extLst>
            </p:cNvPr>
            <p:cNvSpPr/>
            <p:nvPr/>
          </p:nvSpPr>
          <p:spPr>
            <a:xfrm rot="5400000">
              <a:off x="8038299" y="3734783"/>
              <a:ext cx="367854" cy="238923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1DB0B912-556A-C554-41FE-4E8A23D46C75}"/>
                </a:ext>
              </a:extLst>
            </p:cNvPr>
            <p:cNvSpPr/>
            <p:nvPr/>
          </p:nvSpPr>
          <p:spPr>
            <a:xfrm rot="5400000">
              <a:off x="9879390" y="4353570"/>
              <a:ext cx="367854" cy="117495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E2F99CA-B7F3-FD3F-805D-8A6F16A0478E}"/>
                </a:ext>
              </a:extLst>
            </p:cNvPr>
            <p:cNvSpPr txBox="1"/>
            <p:nvPr/>
          </p:nvSpPr>
          <p:spPr>
            <a:xfrm>
              <a:off x="4605462" y="5149297"/>
              <a:ext cx="1234440" cy="369332"/>
            </a:xfrm>
            <a:prstGeom prst="rect">
              <a:avLst/>
            </a:prstGeom>
            <a:noFill/>
          </p:spPr>
          <p:txBody>
            <a:bodyPr wrap="none" rtlCol="0">
              <a:spAutoFit/>
            </a:bodyPr>
            <a:lstStyle/>
            <a:p>
              <a:r>
                <a:rPr lang="en-US" dirty="0"/>
                <a:t>Core draws</a:t>
              </a:r>
            </a:p>
          </p:txBody>
        </p:sp>
        <p:sp>
          <p:nvSpPr>
            <p:cNvPr id="17" name="TextBox 16">
              <a:extLst>
                <a:ext uri="{FF2B5EF4-FFF2-40B4-BE49-F238E27FC236}">
                  <a16:creationId xmlns:a16="http://schemas.microsoft.com/office/drawing/2014/main" id="{9B9A6AF4-46E8-4C3D-82B2-F5AC1CD7366D}"/>
                </a:ext>
              </a:extLst>
            </p:cNvPr>
            <p:cNvSpPr txBox="1"/>
            <p:nvPr/>
          </p:nvSpPr>
          <p:spPr>
            <a:xfrm>
              <a:off x="7426211" y="5149297"/>
              <a:ext cx="1702838" cy="369332"/>
            </a:xfrm>
            <a:prstGeom prst="rect">
              <a:avLst/>
            </a:prstGeom>
            <a:noFill/>
          </p:spPr>
          <p:txBody>
            <a:bodyPr wrap="none" rtlCol="0">
              <a:spAutoFit/>
            </a:bodyPr>
            <a:lstStyle/>
            <a:p>
              <a:r>
                <a:rPr lang="en-US" dirty="0" err="1"/>
                <a:t>irAE</a:t>
              </a:r>
              <a:r>
                <a:rPr lang="en-US" dirty="0"/>
                <a:t> extra draws</a:t>
              </a:r>
            </a:p>
          </p:txBody>
        </p:sp>
        <p:sp>
          <p:nvSpPr>
            <p:cNvPr id="18" name="TextBox 17">
              <a:extLst>
                <a:ext uri="{FF2B5EF4-FFF2-40B4-BE49-F238E27FC236}">
                  <a16:creationId xmlns:a16="http://schemas.microsoft.com/office/drawing/2014/main" id="{91B97B5E-C7B6-5CE6-5E86-4B91973C236A}"/>
                </a:ext>
              </a:extLst>
            </p:cNvPr>
            <p:cNvSpPr txBox="1"/>
            <p:nvPr/>
          </p:nvSpPr>
          <p:spPr>
            <a:xfrm>
              <a:off x="9416845" y="5195910"/>
              <a:ext cx="1064779" cy="369332"/>
            </a:xfrm>
            <a:prstGeom prst="rect">
              <a:avLst/>
            </a:prstGeom>
            <a:noFill/>
          </p:spPr>
          <p:txBody>
            <a:bodyPr wrap="none" rtlCol="0">
              <a:spAutoFit/>
            </a:bodyPr>
            <a:lstStyle/>
            <a:p>
              <a:r>
                <a:rPr lang="en-US" dirty="0"/>
                <a:t>End draw</a:t>
              </a:r>
            </a:p>
          </p:txBody>
        </p:sp>
        <p:sp>
          <p:nvSpPr>
            <p:cNvPr id="19" name="Rectangle 18">
              <a:extLst>
                <a:ext uri="{FF2B5EF4-FFF2-40B4-BE49-F238E27FC236}">
                  <a16:creationId xmlns:a16="http://schemas.microsoft.com/office/drawing/2014/main" id="{C8DE8DB9-3BF9-4761-3AB3-3C042CDF58A3}"/>
                </a:ext>
              </a:extLst>
            </p:cNvPr>
            <p:cNvSpPr/>
            <p:nvPr/>
          </p:nvSpPr>
          <p:spPr>
            <a:xfrm>
              <a:off x="4135582" y="1861789"/>
              <a:ext cx="3495487" cy="3433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70499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31586</TotalTime>
  <Words>2802</Words>
  <Application>Microsoft Macintosh PowerPoint</Application>
  <PresentationFormat>Widescreen</PresentationFormat>
  <Paragraphs>355</Paragraphs>
  <Slides>33</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-apple-system</vt:lpstr>
      <vt:lpstr>-webkit-standard</vt:lpstr>
      <vt:lpstr>Arial</vt:lpstr>
      <vt:lpstr>Calibri</vt:lpstr>
      <vt:lpstr>Calibri Light</vt:lpstr>
      <vt:lpstr>Cambria</vt:lpstr>
      <vt:lpstr>Helvetica</vt:lpstr>
      <vt:lpstr>Menlo</vt:lpstr>
      <vt:lpstr>Merriweather</vt:lpstr>
      <vt:lpstr>Roboto</vt:lpstr>
      <vt:lpstr>Söhne</vt:lpstr>
      <vt:lpstr>Wingdings</vt:lpstr>
      <vt:lpstr>Office Theme</vt:lpstr>
      <vt:lpstr>Immune cell subsets associated with immune-related adverse events during checkpoint inhibitor therapy</vt:lpstr>
      <vt:lpstr>Immune checkpoint inhibitors (ICIs) have revolutionized cancer treatment</vt:lpstr>
      <vt:lpstr>However, ICIs can lead to the development of immune-related adverse events (irAEs)</vt:lpstr>
      <vt:lpstr>irAEs are common and can be severe</vt:lpstr>
      <vt:lpstr>Different immune cell populations have been associated with distinct irAEs</vt:lpstr>
      <vt:lpstr>Relationship between irAE development and overall response to ICI (OR) is still unclear</vt:lpstr>
      <vt:lpstr>Main goals</vt:lpstr>
      <vt:lpstr>BRI ICI cohort</vt:lpstr>
      <vt:lpstr>Patient draw schedule</vt:lpstr>
      <vt:lpstr>Analyzing peripheral immune cell populations with mass cytometry</vt:lpstr>
      <vt:lpstr>Manual gating of 80 specific immune cell subsets</vt:lpstr>
      <vt:lpstr>Main goals</vt:lpstr>
      <vt:lpstr>Methods overview</vt:lpstr>
      <vt:lpstr>Baseline B cells of non-granulocyte frequency lower in irAE group</vt:lpstr>
      <vt:lpstr>Baseline MAIT of non-naïve CD8 frequency lower in thyroid irAE group</vt:lpstr>
      <vt:lpstr>Different response types do not have different baseline immune cell frequencies</vt:lpstr>
      <vt:lpstr>Response types are not significantly differentially distributed by irAE group</vt:lpstr>
      <vt:lpstr>Main goals</vt:lpstr>
      <vt:lpstr>Identifying which immune cell subsets change over ICI in irAE group/response-specific manner</vt:lpstr>
      <vt:lpstr>SCM of Tconv frequency on ICI generally higher in those with irAEs</vt:lpstr>
      <vt:lpstr>pDC of non-granulocyte frequency changes differently over ICI with different irAE types</vt:lpstr>
      <vt:lpstr>Development of thyroid irAEs is accompanied by increases in several T cell population frequencies</vt:lpstr>
      <vt:lpstr>Main goals</vt:lpstr>
      <vt:lpstr>Identifying if immunotypes of irAE group become more autoimmune-like over ICI</vt:lpstr>
      <vt:lpstr>Immunotypes of irAE group do not seem to become more autoimmune-like at relevant timepoints</vt:lpstr>
      <vt:lpstr>Summary</vt:lpstr>
      <vt:lpstr>Proposed follow-up experiment: what’s driving specific irAEs vs. general ones</vt:lpstr>
      <vt:lpstr>Next steps</vt:lpstr>
      <vt:lpstr>Acknowledgements</vt:lpstr>
      <vt:lpstr>IMPACD analysis workflow</vt:lpstr>
      <vt:lpstr>Automated gating to various depths</vt:lpstr>
      <vt:lpstr>Validating automated gating</vt:lpstr>
      <vt:lpstr>Automated gating: 1st pass subset &amp; modifier nodes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7003</cp:revision>
  <dcterms:created xsi:type="dcterms:W3CDTF">2023-09-15T17:40:02Z</dcterms:created>
  <dcterms:modified xsi:type="dcterms:W3CDTF">2025-02-27T20:40:45Z</dcterms:modified>
</cp:coreProperties>
</file>